
<file path=[Content_Types].xml><?xml version="1.0" encoding="utf-8"?>
<Types xmlns="http://schemas.openxmlformats.org/package/2006/content-types">
  <Default Extension="emf" ContentType="image/x-em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4"/>
  </p:notesMasterIdLst>
  <p:sldIdLst>
    <p:sldId id="336" r:id="rId2"/>
    <p:sldId id="1357" r:id="rId3"/>
    <p:sldId id="337" r:id="rId4"/>
    <p:sldId id="1411" r:id="rId5"/>
    <p:sldId id="1365" r:id="rId6"/>
    <p:sldId id="1375" r:id="rId7"/>
    <p:sldId id="312" r:id="rId8"/>
    <p:sldId id="1358" r:id="rId9"/>
    <p:sldId id="1317" r:id="rId10"/>
    <p:sldId id="1412" r:id="rId11"/>
    <p:sldId id="1404" r:id="rId12"/>
    <p:sldId id="1415" r:id="rId13"/>
    <p:sldId id="1413" r:id="rId14"/>
    <p:sldId id="1416" r:id="rId15"/>
    <p:sldId id="1417" r:id="rId16"/>
    <p:sldId id="1418" r:id="rId17"/>
    <p:sldId id="1419" r:id="rId18"/>
    <p:sldId id="1421" r:id="rId19"/>
    <p:sldId id="1414" r:id="rId20"/>
    <p:sldId id="1420" r:id="rId21"/>
    <p:sldId id="1410" r:id="rId22"/>
    <p:sldId id="1377"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A0E089EF-9FDF-48EB-B564-C30C403C38A7}">
          <p14:sldIdLst>
            <p14:sldId id="336"/>
          </p14:sldIdLst>
        </p14:section>
        <p14:section name="Speaker Details" id="{C810C9CC-7B7E-440B-9FA3-5C4E6389583C}">
          <p14:sldIdLst>
            <p14:sldId id="1357"/>
          </p14:sldIdLst>
        </p14:section>
        <p14:section name="Agenda" id="{7023F745-113F-4A9A-B6FA-95C9898E78C6}">
          <p14:sldIdLst>
            <p14:sldId id="337"/>
          </p14:sldIdLst>
        </p14:section>
        <p14:section name="Xamarin" id="{2D25C111-376C-4FB3-BDE2-6E98B8C70FC5}">
          <p14:sldIdLst>
            <p14:sldId id="1411"/>
            <p14:sldId id="1365"/>
            <p14:sldId id="1375"/>
            <p14:sldId id="312"/>
            <p14:sldId id="1358"/>
            <p14:sldId id="1317"/>
          </p14:sldIdLst>
        </p14:section>
        <p14:section name="MVVM Patterns" id="{857F2E10-8B41-4C89-9A28-8C38554A062D}">
          <p14:sldIdLst>
            <p14:sldId id="1412"/>
          </p14:sldIdLst>
        </p14:section>
        <p14:section name="Prism" id="{4657A2EE-999B-4386-972D-4D0DA5EDC773}">
          <p14:sldIdLst>
            <p14:sldId id="1404"/>
            <p14:sldId id="1415"/>
            <p14:sldId id="1413"/>
            <p14:sldId id="1416"/>
            <p14:sldId id="1417"/>
            <p14:sldId id="1418"/>
            <p14:sldId id="1419"/>
            <p14:sldId id="1421"/>
          </p14:sldIdLst>
        </p14:section>
        <p14:section name="Prism Demo" id="{A88B766A-297F-46AB-B130-3965F4F17A45}">
          <p14:sldIdLst>
            <p14:sldId id="1414"/>
            <p14:sldId id="1420"/>
          </p14:sldIdLst>
        </p14:section>
        <p14:section name="References" id="{2A0D5D94-782D-4FA6-B858-F8A9D5AF93B3}">
          <p14:sldIdLst>
            <p14:sldId id="1410"/>
          </p14:sldIdLst>
        </p14:section>
        <p14:section name="Queries" id="{D270110F-A868-41D6-9388-B459E0F14C43}">
          <p14:sldIdLst>
            <p14:sldId id="1377"/>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9B6F6"/>
    <a:srgbClr val="24B8F9"/>
    <a:srgbClr val="2FB8EE"/>
    <a:srgbClr val="28ACE8"/>
    <a:srgbClr val="2B84D2"/>
    <a:srgbClr val="737373"/>
    <a:srgbClr val="471A5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108" autoAdjust="0"/>
    <p:restoredTop sz="95232" autoAdjust="0"/>
  </p:normalViewPr>
  <p:slideViewPr>
    <p:cSldViewPr snapToGrid="0" snapToObjects="1">
      <p:cViewPr varScale="1">
        <p:scale>
          <a:sx n="72" d="100"/>
          <a:sy n="72" d="100"/>
        </p:scale>
        <p:origin x="654" y="54"/>
      </p:cViewPr>
      <p:guideLst>
        <p:guide orient="horz" pos="2160"/>
        <p:guide pos="3840"/>
      </p:guideLst>
    </p:cSldViewPr>
  </p:slideViewPr>
  <p:notesTextViewPr>
    <p:cViewPr>
      <p:scale>
        <a:sx n="1" d="1"/>
        <a:sy n="1" d="1"/>
      </p:scale>
      <p:origin x="0" y="0"/>
    </p:cViewPr>
  </p:notesTextViewPr>
  <p:notesViewPr>
    <p:cSldViewPr snapToGrid="0" snapToObjects="1">
      <p:cViewPr varScale="1">
        <p:scale>
          <a:sx n="55" d="100"/>
          <a:sy n="55" d="100"/>
        </p:scale>
        <p:origin x="2880" y="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334C884-B1D7-A043-A4AA-521744755A4B}" type="datetimeFigureOut">
              <a:rPr lang="en-US" smtClean="0"/>
              <a:t>12/27/2019</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5097B6B-FF96-F443-AED4-FFB28983C4F8}" type="slidenum">
              <a:rPr lang="en-US" smtClean="0"/>
              <a:t>‹#›</a:t>
            </a:fld>
            <a:endParaRPr lang="en-US" dirty="0"/>
          </a:p>
        </p:txBody>
      </p:sp>
    </p:spTree>
    <p:extLst>
      <p:ext uri="{BB962C8B-B14F-4D97-AF65-F5344CB8AC3E}">
        <p14:creationId xmlns:p14="http://schemas.microsoft.com/office/powerpoint/2010/main" val="4855602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1</a:t>
            </a:fld>
            <a:endParaRPr lang="en-US" dirty="0"/>
          </a:p>
        </p:txBody>
      </p:sp>
    </p:spTree>
    <p:extLst>
      <p:ext uri="{BB962C8B-B14F-4D97-AF65-F5344CB8AC3E}">
        <p14:creationId xmlns:p14="http://schemas.microsoft.com/office/powerpoint/2010/main" val="41848047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A022845-941E-7C42-8070-12AD873FCE1E}" type="slidenum">
              <a:rPr lang="en-US" smtClean="0"/>
              <a:t>13</a:t>
            </a:fld>
            <a:endParaRPr lang="en-US" dirty="0"/>
          </a:p>
        </p:txBody>
      </p:sp>
    </p:spTree>
    <p:extLst>
      <p:ext uri="{BB962C8B-B14F-4D97-AF65-F5344CB8AC3E}">
        <p14:creationId xmlns:p14="http://schemas.microsoft.com/office/powerpoint/2010/main" val="36353158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A022845-941E-7C42-8070-12AD873FCE1E}" type="slidenum">
              <a:rPr lang="en-US" smtClean="0"/>
              <a:t>14</a:t>
            </a:fld>
            <a:endParaRPr lang="en-US" dirty="0"/>
          </a:p>
        </p:txBody>
      </p:sp>
    </p:spTree>
    <p:extLst>
      <p:ext uri="{BB962C8B-B14F-4D97-AF65-F5344CB8AC3E}">
        <p14:creationId xmlns:p14="http://schemas.microsoft.com/office/powerpoint/2010/main" val="40392483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A022845-941E-7C42-8070-12AD873FCE1E}" type="slidenum">
              <a:rPr lang="en-US" smtClean="0"/>
              <a:t>15</a:t>
            </a:fld>
            <a:endParaRPr lang="en-US" dirty="0"/>
          </a:p>
        </p:txBody>
      </p:sp>
    </p:spTree>
    <p:extLst>
      <p:ext uri="{BB962C8B-B14F-4D97-AF65-F5344CB8AC3E}">
        <p14:creationId xmlns:p14="http://schemas.microsoft.com/office/powerpoint/2010/main" val="3717519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A022845-941E-7C42-8070-12AD873FCE1E}" type="slidenum">
              <a:rPr lang="en-US" smtClean="0"/>
              <a:t>16</a:t>
            </a:fld>
            <a:endParaRPr lang="en-US" dirty="0"/>
          </a:p>
        </p:txBody>
      </p:sp>
    </p:spTree>
    <p:extLst>
      <p:ext uri="{BB962C8B-B14F-4D97-AF65-F5344CB8AC3E}">
        <p14:creationId xmlns:p14="http://schemas.microsoft.com/office/powerpoint/2010/main" val="27158222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A022845-941E-7C42-8070-12AD873FCE1E}" type="slidenum">
              <a:rPr lang="en-US" smtClean="0"/>
              <a:t>17</a:t>
            </a:fld>
            <a:endParaRPr lang="en-US" dirty="0"/>
          </a:p>
        </p:txBody>
      </p:sp>
    </p:spTree>
    <p:extLst>
      <p:ext uri="{BB962C8B-B14F-4D97-AF65-F5344CB8AC3E}">
        <p14:creationId xmlns:p14="http://schemas.microsoft.com/office/powerpoint/2010/main" val="15011319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A022845-941E-7C42-8070-12AD873FCE1E}" type="slidenum">
              <a:rPr lang="en-US" smtClean="0"/>
              <a:t>18</a:t>
            </a:fld>
            <a:endParaRPr lang="en-US" dirty="0"/>
          </a:p>
        </p:txBody>
      </p:sp>
    </p:spTree>
    <p:extLst>
      <p:ext uri="{BB962C8B-B14F-4D97-AF65-F5344CB8AC3E}">
        <p14:creationId xmlns:p14="http://schemas.microsoft.com/office/powerpoint/2010/main" val="15473003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A022845-941E-7C42-8070-12AD873FCE1E}" type="slidenum">
              <a:rPr lang="en-US" smtClean="0"/>
              <a:t>20</a:t>
            </a:fld>
            <a:endParaRPr lang="en-US" dirty="0"/>
          </a:p>
        </p:txBody>
      </p:sp>
    </p:spTree>
    <p:extLst>
      <p:ext uri="{BB962C8B-B14F-4D97-AF65-F5344CB8AC3E}">
        <p14:creationId xmlns:p14="http://schemas.microsoft.com/office/powerpoint/2010/main" val="18960765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 typeface="Arial" charset="0"/>
              <a:buNone/>
              <a:tabLst/>
              <a:defRPr/>
            </a:pP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61B0BD91-A332-4638-9D55-E1550E13BA63}" type="datetime8">
              <a:rPr lang="en-US" smtClean="0"/>
              <a:t>12/27/2019 2:02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11879489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 typeface="Arial" charset="0"/>
              <a:buNone/>
              <a:tabLst/>
              <a:defRPr/>
            </a:pP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61B0BD91-A332-4638-9D55-E1550E13BA63}" type="datetime8">
              <a:rPr lang="en-US" smtClean="0"/>
              <a:t>12/27/2019 1:56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2051410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3</a:t>
            </a:fld>
            <a:endParaRPr lang="en-US" dirty="0"/>
          </a:p>
        </p:txBody>
      </p:sp>
    </p:spTree>
    <p:extLst>
      <p:ext uri="{BB962C8B-B14F-4D97-AF65-F5344CB8AC3E}">
        <p14:creationId xmlns:p14="http://schemas.microsoft.com/office/powerpoint/2010/main" val="14496321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5097B6B-FF96-F443-AED4-FFB28983C4F8}" type="slidenum">
              <a:rPr lang="en-US" smtClean="0"/>
              <a:t>6</a:t>
            </a:fld>
            <a:endParaRPr lang="en-US" dirty="0"/>
          </a:p>
        </p:txBody>
      </p:sp>
    </p:spTree>
    <p:extLst>
      <p:ext uri="{BB962C8B-B14F-4D97-AF65-F5344CB8AC3E}">
        <p14:creationId xmlns:p14="http://schemas.microsoft.com/office/powerpoint/2010/main" val="34648868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baseline="0" dirty="0"/>
          </a:p>
        </p:txBody>
      </p:sp>
      <p:sp>
        <p:nvSpPr>
          <p:cNvPr id="4" name="Footer Placeholder 3"/>
          <p:cNvSpPr>
            <a:spLocks noGrp="1"/>
          </p:cNvSpPr>
          <p:nvPr>
            <p:ph type="ftr" sz="quarter" idx="10"/>
          </p:nvPr>
        </p:nvSpPr>
        <p:spPr>
          <a:xfrm>
            <a:off x="0" y="8685213"/>
            <a:ext cx="2971800" cy="458787"/>
          </a:xfrm>
          <a:prstGeom prst="rect">
            <a:avLst/>
          </a:prstGeom>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a:xfrm>
            <a:off x="3884613" y="0"/>
            <a:ext cx="2971800" cy="458788"/>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E74353ED-ACB2-44BF-A903-985B0AF962B7}" type="datetime1">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12/27/2019</a:t>
            </a:fld>
            <a:endParaRPr kumimoji="0" lang="en-US" sz="1800" b="0" i="0" u="none" strike="noStrike" kern="0" cap="none" spc="0" normalizeH="0" baseline="0" noProof="0" dirty="0">
              <a:ln>
                <a:noFill/>
              </a:ln>
              <a:solidFill>
                <a:sysClr val="windowText" lastClr="000000"/>
              </a:solidFill>
              <a:effectLst/>
              <a:uLnTx/>
              <a:uFillTx/>
            </a:endParaRPr>
          </a:p>
        </p:txBody>
      </p:sp>
      <p:sp>
        <p:nvSpPr>
          <p:cNvPr id="6" name="Slide Number Placeholder 5"/>
          <p:cNvSpPr>
            <a:spLocks noGrp="1"/>
          </p:cNvSpPr>
          <p:nvPr>
            <p:ph type="sldNum" sz="quarter" idx="12"/>
          </p:nvPr>
        </p:nvSpPr>
        <p:spPr>
          <a:xfrm>
            <a:off x="3884613" y="8685213"/>
            <a:ext cx="2971800" cy="458787"/>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5331708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61B0BD91-A332-4638-9D55-E1550E13BA63}" type="datetime8">
              <a:rPr lang="en-US" smtClean="0"/>
              <a:t>12/27/2019 12:29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9321371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A022845-941E-7C42-8070-12AD873FCE1E}" type="slidenum">
              <a:rPr lang="en-US" smtClean="0"/>
              <a:t>9</a:t>
            </a:fld>
            <a:endParaRPr lang="en-US" dirty="0"/>
          </a:p>
        </p:txBody>
      </p:sp>
    </p:spTree>
    <p:extLst>
      <p:ext uri="{BB962C8B-B14F-4D97-AF65-F5344CB8AC3E}">
        <p14:creationId xmlns:p14="http://schemas.microsoft.com/office/powerpoint/2010/main" val="16975369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A022845-941E-7C42-8070-12AD873FCE1E}" type="slidenum">
              <a:rPr lang="en-US" smtClean="0"/>
              <a:t>10</a:t>
            </a:fld>
            <a:endParaRPr lang="en-US" dirty="0"/>
          </a:p>
        </p:txBody>
      </p:sp>
    </p:spTree>
    <p:extLst>
      <p:ext uri="{BB962C8B-B14F-4D97-AF65-F5344CB8AC3E}">
        <p14:creationId xmlns:p14="http://schemas.microsoft.com/office/powerpoint/2010/main" val="19297472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A022845-941E-7C42-8070-12AD873FCE1E}" type="slidenum">
              <a:rPr lang="en-US" smtClean="0"/>
              <a:t>12</a:t>
            </a:fld>
            <a:endParaRPr lang="en-US" dirty="0"/>
          </a:p>
        </p:txBody>
      </p:sp>
    </p:spTree>
    <p:extLst>
      <p:ext uri="{BB962C8B-B14F-4D97-AF65-F5344CB8AC3E}">
        <p14:creationId xmlns:p14="http://schemas.microsoft.com/office/powerpoint/2010/main" val="4468394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sp>
        <p:nvSpPr>
          <p:cNvPr id="3"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Tree>
    <p:extLst>
      <p:ext uri="{BB962C8B-B14F-4D97-AF65-F5344CB8AC3E}">
        <p14:creationId xmlns:p14="http://schemas.microsoft.com/office/powerpoint/2010/main" val="160051528"/>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extLst>
    <p:ext uri="{DCECCB84-F9BA-43D5-87BE-67443E8EF086}">
      <p15:sldGuideLst xmlns:p15="http://schemas.microsoft.com/office/powerpoint/2012/main">
        <p15:guide id="1" orient="horz" pos="4406">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600" y="6356351"/>
            <a:ext cx="2844800" cy="365125"/>
          </a:xfrm>
          <a:prstGeom prst="rect">
            <a:avLst/>
          </a:prstGeom>
        </p:spPr>
        <p:txBody>
          <a:bodyPr/>
          <a:lstStyle/>
          <a:p>
            <a:fld id="{EE9B84EE-31BC-44B9-A566-60A72A7CB1DD}" type="datetimeFigureOut">
              <a:rPr lang="en-US" smtClean="0">
                <a:solidFill>
                  <a:prstClr val="black">
                    <a:tint val="75000"/>
                  </a:prstClr>
                </a:solidFill>
              </a:rPr>
              <a:pPr/>
              <a:t>12/27/2019</a:t>
            </a:fld>
            <a:endParaRPr lang="en-US" dirty="0">
              <a:solidFill>
                <a:prstClr val="black">
                  <a:tint val="75000"/>
                </a:prstClr>
              </a:solidFill>
            </a:endParaRPr>
          </a:p>
        </p:txBody>
      </p:sp>
      <p:sp>
        <p:nvSpPr>
          <p:cNvPr id="5" name="Footer Placeholder 4"/>
          <p:cNvSpPr>
            <a:spLocks noGrp="1"/>
          </p:cNvSpPr>
          <p:nvPr>
            <p:ph type="ftr" sz="quarter" idx="11"/>
          </p:nvPr>
        </p:nvSpPr>
        <p:spPr>
          <a:xfrm>
            <a:off x="4165600" y="6356351"/>
            <a:ext cx="3860800" cy="365125"/>
          </a:xfrm>
          <a:prstGeom prst="rect">
            <a:avLst/>
          </a:prstGeom>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a:xfrm>
            <a:off x="8737600" y="6356351"/>
            <a:ext cx="2844800" cy="365125"/>
          </a:xfrm>
          <a:prstGeom prst="rect">
            <a:avLst/>
          </a:prstGeom>
        </p:spPr>
        <p:txBody>
          <a:bodyPr/>
          <a:lstStyle/>
          <a:p>
            <a:fld id="{7AC6942A-2AB8-40AE-9BF8-BEE67754D8FD}" type="slidenum">
              <a:rPr lang="en-US" smtClean="0">
                <a:solidFill>
                  <a:prstClr val="black">
                    <a:tint val="75000"/>
                  </a:prstClr>
                </a:solidFill>
              </a:rPr>
              <a:pPr/>
              <a:t>‹#›</a:t>
            </a:fld>
            <a:endParaRPr lang="en-US" dirty="0">
              <a:solidFill>
                <a:prstClr val="black">
                  <a:tint val="75000"/>
                </a:prstClr>
              </a:solidFill>
            </a:endParaRPr>
          </a:p>
        </p:txBody>
      </p:sp>
      <p:sp>
        <p:nvSpPr>
          <p:cNvPr id="7" name="Title 6"/>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04393884"/>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17245369"/>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7"/>
            <a:ext cx="5378548" cy="2486578"/>
          </a:xfrm>
        </p:spPr>
        <p:txBody>
          <a:bodyPr wrap="square">
            <a:spAutoFit/>
          </a:bodyPr>
          <a:lstStyle>
            <a:lvl1pPr marL="0" indent="0">
              <a:spcBef>
                <a:spcPts val="1200"/>
              </a:spcBef>
              <a:buClr>
                <a:schemeClr val="tx1"/>
              </a:buClr>
              <a:buFont typeface="Wingdings" pitchFamily="2" charset="2"/>
              <a:buNone/>
              <a:defRPr sz="3528">
                <a:gradFill>
                  <a:gsLst>
                    <a:gs pos="5109">
                      <a:schemeClr val="tx2"/>
                    </a:gs>
                    <a:gs pos="25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7"/>
            <a:ext cx="5378548" cy="2486578"/>
          </a:xfrm>
        </p:spPr>
        <p:txBody>
          <a:bodyPr wrap="square">
            <a:spAutoFit/>
          </a:bodyPr>
          <a:lstStyle>
            <a:lvl1pPr marL="0" indent="0">
              <a:spcBef>
                <a:spcPts val="1200"/>
              </a:spcBef>
              <a:buClr>
                <a:schemeClr val="tx1"/>
              </a:buClr>
              <a:buFont typeface="Wingdings" pitchFamily="2" charset="2"/>
              <a:buNone/>
              <a:defRPr sz="3528">
                <a:gradFill>
                  <a:gsLst>
                    <a:gs pos="100000">
                      <a:schemeClr val="tx2"/>
                    </a:gs>
                    <a:gs pos="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7269146"/>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sp>
        <p:nvSpPr>
          <p:cNvPr id="6"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Tree>
    <p:extLst>
      <p:ext uri="{BB962C8B-B14F-4D97-AF65-F5344CB8AC3E}">
        <p14:creationId xmlns:p14="http://schemas.microsoft.com/office/powerpoint/2010/main" val="112805732"/>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extLst>
    <p:ext uri="{DCECCB84-F9BA-43D5-87BE-67443E8EF086}">
      <p15:sldGuideLst xmlns:p15="http://schemas.microsoft.com/office/powerpoint/2012/main">
        <p15:guide id="1" orient="horz" pos="4406">
          <p15:clr>
            <a:srgbClr val="C35EA4"/>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8409503"/>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a:t>Click to edit Master text styles</a:t>
            </a:r>
          </a:p>
        </p:txBody>
      </p:sp>
    </p:spTree>
    <p:extLst>
      <p:ext uri="{BB962C8B-B14F-4D97-AF65-F5344CB8AC3E}">
        <p14:creationId xmlns:p14="http://schemas.microsoft.com/office/powerpoint/2010/main" val="1713258270"/>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a:t>Click to edit Master title style</a:t>
            </a:r>
            <a:endParaRPr lang="en-US" dirty="0"/>
          </a:p>
        </p:txBody>
      </p:sp>
    </p:spTree>
    <p:extLst>
      <p:ext uri="{BB962C8B-B14F-4D97-AF65-F5344CB8AC3E}">
        <p14:creationId xmlns:p14="http://schemas.microsoft.com/office/powerpoint/2010/main" val="1409959708"/>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77582" y="1635896"/>
            <a:ext cx="2689274" cy="4931036"/>
          </a:xfrm>
        </p:spPr>
        <p:txBody>
          <a:bodyPr>
            <a:noAutofit/>
          </a:bodyPr>
          <a:lstStyle>
            <a:lvl1pPr marL="336145" indent="-336145">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1373226340"/>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04822"/>
          </a:xfrm>
        </p:spPr>
        <p:txBody>
          <a:bodyPr>
            <a:spAutoFit/>
          </a:bodyPr>
          <a:lstStyle>
            <a:lvl1pPr>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691" indent="-236546">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184" indent="-336145">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a:t>Click to edit Master text styles</a:t>
            </a:r>
          </a:p>
          <a:p>
            <a:pPr marL="0" lvl="1" indent="0" algn="l" defTabSz="896157" rtl="0" eaLnBrk="1" latinLnBrk="0" hangingPunct="1">
              <a:spcBef>
                <a:spcPct val="20000"/>
              </a:spcBef>
              <a:spcAft>
                <a:spcPts val="800"/>
              </a:spcAft>
              <a:buFont typeface="Arial" pitchFamily="34" charset="0"/>
              <a:buNone/>
            </a:pPr>
            <a:r>
              <a:rPr lang="en-US"/>
              <a:t>Second level</a:t>
            </a:r>
          </a:p>
          <a:p>
            <a:pPr marL="0" lvl="2" indent="0" algn="l" defTabSz="896157" rtl="0" eaLnBrk="1" latinLnBrk="0" hangingPunct="1">
              <a:spcBef>
                <a:spcPct val="20000"/>
              </a:spcBef>
              <a:spcAft>
                <a:spcPts val="800"/>
              </a:spcAft>
              <a:buFont typeface="Arial" pitchFamily="34" charset="0"/>
              <a:buNone/>
            </a:pPr>
            <a:r>
              <a:rPr lang="en-US"/>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90892921"/>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31192379"/>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1"/>
            <a:ext cx="11655840" cy="899665"/>
          </a:xfrm>
        </p:spPr>
        <p:txBody>
          <a:bodyPr/>
          <a:lstStyle>
            <a:lvl1pPr>
              <a:defRPr sz="7058" baseline="0"/>
            </a:lvl1pPr>
          </a:lstStyle>
          <a:p>
            <a:r>
              <a:rPr lang="en-US"/>
              <a:t>Click to edit Master title style</a:t>
            </a:r>
            <a:endParaRPr lang="en-US" dirty="0"/>
          </a:p>
        </p:txBody>
      </p:sp>
    </p:spTree>
    <p:extLst>
      <p:ext uri="{BB962C8B-B14F-4D97-AF65-F5344CB8AC3E}">
        <p14:creationId xmlns:p14="http://schemas.microsoft.com/office/powerpoint/2010/main" val="350322227"/>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lumMod val="50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14" cstate="print">
            <a:extLst>
              <a:ext uri="{28A0092B-C50C-407E-A947-70E740481C1C}">
                <a14:useLocalDpi xmlns:a14="http://schemas.microsoft.com/office/drawing/2010/main"/>
              </a:ext>
            </a:extLst>
          </a:blip>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5240621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70" r:id="rId7"/>
    <p:sldLayoutId id="2147483671" r:id="rId8"/>
    <p:sldLayoutId id="2147483679" r:id="rId9"/>
    <p:sldLayoutId id="2147483745" r:id="rId10"/>
    <p:sldLayoutId id="2147483746" r:id="rId11"/>
    <p:sldLayoutId id="2147483747" r:id="rId12"/>
  </p:sldLayoutIdLst>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hyperlink" Target="https://www.nuget.org/packages/Prism.Autofac.Forms/" TargetMode="External"/><Relationship Id="rId7"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11.xml"/><Relationship Id="rId6" Type="http://schemas.openxmlformats.org/officeDocument/2006/relationships/hyperlink" Target="https://www.nuget.org/packages/Prism.Unity.Forms/" TargetMode="External"/><Relationship Id="rId5" Type="http://schemas.openxmlformats.org/officeDocument/2006/relationships/hyperlink" Target="https://www.nuget.org/packages/Prism.Ninject.Forms/" TargetMode="External"/><Relationship Id="rId4" Type="http://schemas.openxmlformats.org/officeDocument/2006/relationships/hyperlink" Target="https://www.nuget.org/packages/Prism.DryIoc.Forms/"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hyperlink" Target="https://github.com/harikrishnann" TargetMode="External"/><Relationship Id="rId3" Type="http://schemas.openxmlformats.org/officeDocument/2006/relationships/image" Target="../media/image3.emf"/><Relationship Id="rId7" Type="http://schemas.openxmlformats.org/officeDocument/2006/relationships/image" Target="../media/image5.png"/><Relationship Id="rId12"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hyperlink" Target="https://twitter.com/cn_harikrishnan" TargetMode="External"/><Relationship Id="rId11" Type="http://schemas.openxmlformats.org/officeDocument/2006/relationships/hyperlink" Target="https://www.facebook.com/nharishkrish" TargetMode="External"/><Relationship Id="rId5" Type="http://schemas.openxmlformats.org/officeDocument/2006/relationships/image" Target="../media/image4.png"/><Relationship Id="rId10" Type="http://schemas.openxmlformats.org/officeDocument/2006/relationships/image" Target="../media/image7.png"/><Relationship Id="rId4" Type="http://schemas.openxmlformats.org/officeDocument/2006/relationships/hyperlink" Target="https://www.linkedin.com/in/harikrishnan-natarajan" TargetMode="External"/><Relationship Id="rId9" Type="http://schemas.openxmlformats.org/officeDocument/2006/relationships/image" Target="../media/image6.JPG"/></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3" Type="http://schemas.openxmlformats.org/officeDocument/2006/relationships/hyperlink" Target="https://bit.ly/2EYDgeN" TargetMode="External"/><Relationship Id="rId2" Type="http://schemas.openxmlformats.org/officeDocument/2006/relationships/hyperlink" Target="https://github.com/harikrishnann/2019-December-XamarinGeek" TargetMode="Externa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8" Type="http://schemas.openxmlformats.org/officeDocument/2006/relationships/hyperlink" Target="https://github.com/harikrishnann" TargetMode="External"/><Relationship Id="rId3" Type="http://schemas.openxmlformats.org/officeDocument/2006/relationships/image" Target="../media/image22.JPG"/><Relationship Id="rId7"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4.xml"/><Relationship Id="rId6" Type="http://schemas.openxmlformats.org/officeDocument/2006/relationships/hyperlink" Target="https://twitter.com/cn_harikrishnan" TargetMode="External"/><Relationship Id="rId11" Type="http://schemas.openxmlformats.org/officeDocument/2006/relationships/image" Target="../media/image8.png"/><Relationship Id="rId5" Type="http://schemas.openxmlformats.org/officeDocument/2006/relationships/image" Target="../media/image4.png"/><Relationship Id="rId10" Type="http://schemas.openxmlformats.org/officeDocument/2006/relationships/hyperlink" Target="https://www.facebook.com/nharishkrish" TargetMode="External"/><Relationship Id="rId4" Type="http://schemas.openxmlformats.org/officeDocument/2006/relationships/hyperlink" Target="https://www.linkedin.com/in/harikrishnan-natarajan" TargetMode="External"/><Relationship Id="rId9"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5.xml"/><Relationship Id="rId1" Type="http://schemas.openxmlformats.org/officeDocument/2006/relationships/slideLayout" Target="../slideLayouts/slideLayout11.xml"/><Relationship Id="rId6" Type="http://schemas.openxmlformats.org/officeDocument/2006/relationships/image" Target="../media/image15.png"/><Relationship Id="rId5" Type="http://schemas.openxmlformats.org/officeDocument/2006/relationships/image" Target="../media/image14.emf"/><Relationship Id="rId4" Type="http://schemas.openxmlformats.org/officeDocument/2006/relationships/image" Target="../media/image13.emf"/></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12.xml"/><Relationship Id="rId5" Type="http://schemas.openxmlformats.org/officeDocument/2006/relationships/image" Target="../media/image18.emf"/><Relationship Id="rId4" Type="http://schemas.openxmlformats.org/officeDocument/2006/relationships/image" Target="../media/image17.emf"/></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11.xml"/><Relationship Id="rId5" Type="http://schemas.openxmlformats.org/officeDocument/2006/relationships/image" Target="../media/image18.emf"/><Relationship Id="rId4" Type="http://schemas.openxmlformats.org/officeDocument/2006/relationships/image" Target="../media/image17.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Image result for xamarin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13365" y="2261820"/>
            <a:ext cx="7801304" cy="20793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8733473"/>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a:solidFill>
                  <a:schemeClr val="bg1"/>
                </a:solidFill>
              </a:rPr>
              <a:t>MVVM Patterns</a:t>
            </a:r>
          </a:p>
        </p:txBody>
      </p:sp>
      <p:sp>
        <p:nvSpPr>
          <p:cNvPr id="10" name="Text Placeholder 18"/>
          <p:cNvSpPr txBox="1">
            <a:spLocks/>
          </p:cNvSpPr>
          <p:nvPr/>
        </p:nvSpPr>
        <p:spPr>
          <a:xfrm>
            <a:off x="8097079" y="1626285"/>
            <a:ext cx="3193773" cy="4076909"/>
          </a:xfrm>
          <a:prstGeom prst="rect">
            <a:avLst/>
          </a:prstGeom>
        </p:spPr>
        <p:txBody>
          <a:bodyPr vert="horz" wrap="square" lIns="143407" tIns="89630" rIns="143407" bIns="89630" rtlCol="0">
            <a:no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None/>
              <a:tabLst/>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Wingdings" panose="05000000000000000000" pitchFamily="2" charset="2"/>
              <a:buChar char="ü"/>
            </a:pPr>
            <a:r>
              <a:rPr lang="en-US" sz="3200" dirty="0">
                <a:solidFill>
                  <a:schemeClr val="bg1"/>
                </a:solidFill>
                <a:latin typeface="+mj-lt"/>
              </a:rPr>
              <a:t>Prism</a:t>
            </a:r>
          </a:p>
          <a:p>
            <a:pPr>
              <a:buFont typeface="Wingdings" panose="05000000000000000000" pitchFamily="2" charset="2"/>
              <a:buChar char="ü"/>
            </a:pPr>
            <a:r>
              <a:rPr lang="en-US" sz="3200" dirty="0">
                <a:solidFill>
                  <a:schemeClr val="bg1"/>
                </a:solidFill>
                <a:latin typeface="+mj-lt"/>
              </a:rPr>
              <a:t>MvvmLight</a:t>
            </a:r>
          </a:p>
          <a:p>
            <a:pPr>
              <a:buFont typeface="Wingdings" panose="05000000000000000000" pitchFamily="2" charset="2"/>
              <a:buChar char="ü"/>
            </a:pPr>
            <a:r>
              <a:rPr lang="en-US" sz="3200" dirty="0">
                <a:solidFill>
                  <a:schemeClr val="bg1"/>
                </a:solidFill>
                <a:latin typeface="+mj-lt"/>
              </a:rPr>
              <a:t>FreshMvvm</a:t>
            </a:r>
          </a:p>
          <a:p>
            <a:pPr>
              <a:buFont typeface="Wingdings" panose="05000000000000000000" pitchFamily="2" charset="2"/>
              <a:buChar char="ü"/>
            </a:pPr>
            <a:r>
              <a:rPr lang="en-US" sz="3200" dirty="0">
                <a:solidFill>
                  <a:schemeClr val="bg1"/>
                </a:solidFill>
                <a:latin typeface="+mj-lt"/>
              </a:rPr>
              <a:t>MvvmCross</a:t>
            </a:r>
          </a:p>
          <a:p>
            <a:pPr>
              <a:buFont typeface="Wingdings" panose="05000000000000000000" pitchFamily="2" charset="2"/>
              <a:buChar char="ü"/>
            </a:pPr>
            <a:r>
              <a:rPr lang="en-US" sz="3200" dirty="0">
                <a:solidFill>
                  <a:schemeClr val="bg1"/>
                </a:solidFill>
                <a:latin typeface="+mj-lt"/>
              </a:rPr>
              <a:t>Exrin</a:t>
            </a:r>
          </a:p>
          <a:p>
            <a:pPr>
              <a:buFont typeface="Wingdings" panose="05000000000000000000" pitchFamily="2" charset="2"/>
              <a:buChar char="ü"/>
            </a:pPr>
            <a:r>
              <a:rPr lang="en-US" sz="3200" dirty="0">
                <a:solidFill>
                  <a:schemeClr val="bg1"/>
                </a:solidFill>
                <a:latin typeface="+mj-lt"/>
              </a:rPr>
              <a:t>Etc…</a:t>
            </a:r>
          </a:p>
        </p:txBody>
      </p:sp>
      <p:pic>
        <p:nvPicPr>
          <p:cNvPr id="2062" name="Picture 14">
            <a:extLst>
              <a:ext uri="{FF2B5EF4-FFF2-40B4-BE49-F238E27FC236}">
                <a16:creationId xmlns:a16="http://schemas.microsoft.com/office/drawing/2014/main" id="{BC4C003B-BCFD-4005-AA0B-19EFFE390A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6406" y="2361224"/>
            <a:ext cx="7097031" cy="21355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4382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xEl>
                                              <p:pRg st="1" end="1"/>
                                            </p:txEl>
                                          </p:spTgt>
                                        </p:tgtEl>
                                        <p:attrNameLst>
                                          <p:attrName>style.visibility</p:attrName>
                                        </p:attrNameLst>
                                      </p:cBhvr>
                                      <p:to>
                                        <p:strVal val="visible"/>
                                      </p:to>
                                    </p:set>
                                    <p:animEffect transition="in" filter="fade">
                                      <p:cBhvr>
                                        <p:cTn id="12" dur="500"/>
                                        <p:tgtEl>
                                          <p:spTgt spid="1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xEl>
                                              <p:pRg st="2" end="2"/>
                                            </p:txEl>
                                          </p:spTgt>
                                        </p:tgtEl>
                                        <p:attrNameLst>
                                          <p:attrName>style.visibility</p:attrName>
                                        </p:attrNameLst>
                                      </p:cBhvr>
                                      <p:to>
                                        <p:strVal val="visible"/>
                                      </p:to>
                                    </p:set>
                                    <p:animEffect transition="in" filter="fade">
                                      <p:cBhvr>
                                        <p:cTn id="17" dur="500"/>
                                        <p:tgtEl>
                                          <p:spTgt spid="1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
                                            <p:txEl>
                                              <p:pRg st="3" end="3"/>
                                            </p:txEl>
                                          </p:spTgt>
                                        </p:tgtEl>
                                        <p:attrNameLst>
                                          <p:attrName>style.visibility</p:attrName>
                                        </p:attrNameLst>
                                      </p:cBhvr>
                                      <p:to>
                                        <p:strVal val="visible"/>
                                      </p:to>
                                    </p:set>
                                    <p:animEffect transition="in" filter="fade">
                                      <p:cBhvr>
                                        <p:cTn id="22" dur="500"/>
                                        <p:tgtEl>
                                          <p:spTgt spid="10">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0">
                                            <p:txEl>
                                              <p:pRg st="4" end="4"/>
                                            </p:txEl>
                                          </p:spTgt>
                                        </p:tgtEl>
                                        <p:attrNameLst>
                                          <p:attrName>style.visibility</p:attrName>
                                        </p:attrNameLst>
                                      </p:cBhvr>
                                      <p:to>
                                        <p:strVal val="visible"/>
                                      </p:to>
                                    </p:set>
                                    <p:animEffect transition="in" filter="fade">
                                      <p:cBhvr>
                                        <p:cTn id="27" dur="500"/>
                                        <p:tgtEl>
                                          <p:spTgt spid="10">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0">
                                            <p:txEl>
                                              <p:pRg st="5" end="5"/>
                                            </p:txEl>
                                          </p:spTgt>
                                        </p:tgtEl>
                                        <p:attrNameLst>
                                          <p:attrName>style.visibility</p:attrName>
                                        </p:attrNameLst>
                                      </p:cBhvr>
                                      <p:to>
                                        <p:strVal val="visible"/>
                                      </p:to>
                                    </p:set>
                                    <p:animEffect transition="in" filter="fade">
                                      <p:cBhvr>
                                        <p:cTn id="32" dur="500"/>
                                        <p:tgtEl>
                                          <p:spTgt spid="10">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016675F-28DC-40D7-87BD-E91C0745B7E8}"/>
              </a:ext>
            </a:extLst>
          </p:cNvPr>
          <p:cNvSpPr>
            <a:spLocks noGrp="1"/>
          </p:cNvSpPr>
          <p:nvPr>
            <p:ph type="title"/>
          </p:nvPr>
        </p:nvSpPr>
        <p:spPr>
          <a:xfrm>
            <a:off x="269092" y="1802814"/>
            <a:ext cx="12120880" cy="1031429"/>
          </a:xfrm>
        </p:spPr>
        <p:txBody>
          <a:bodyPr/>
          <a:lstStyle/>
          <a:p>
            <a:pPr defTabSz="932742"/>
            <a:r>
              <a:rPr lang="en-US" sz="4600" b="1" spc="-102" dirty="0">
                <a:solidFill>
                  <a:schemeClr val="bg1"/>
                </a:solidFill>
                <a:latin typeface="+mn-lt"/>
              </a:rPr>
              <a:t>Let’s get to know about</a:t>
            </a:r>
            <a:endParaRPr lang="en-IN" sz="4600" b="1" spc="-102" dirty="0">
              <a:solidFill>
                <a:schemeClr val="bg1"/>
              </a:solidFill>
              <a:latin typeface="+mn-lt"/>
            </a:endParaRPr>
          </a:p>
        </p:txBody>
      </p:sp>
      <p:pic>
        <p:nvPicPr>
          <p:cNvPr id="4" name="Picture 8" descr="Prism Library">
            <a:extLst>
              <a:ext uri="{FF2B5EF4-FFF2-40B4-BE49-F238E27FC236}">
                <a16:creationId xmlns:a16="http://schemas.microsoft.com/office/drawing/2014/main" id="{F3E73783-DEDC-4056-9102-DA2AE7CB15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27413" y="3029109"/>
            <a:ext cx="5150449" cy="23505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4007050"/>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a:solidFill>
                  <a:schemeClr val="bg1"/>
                </a:solidFill>
              </a:rPr>
              <a:t>Prism – A framework for </a:t>
            </a:r>
          </a:p>
        </p:txBody>
      </p:sp>
      <p:sp>
        <p:nvSpPr>
          <p:cNvPr id="10" name="Text Placeholder 18"/>
          <p:cNvSpPr txBox="1">
            <a:spLocks/>
          </p:cNvSpPr>
          <p:nvPr/>
        </p:nvSpPr>
        <p:spPr>
          <a:xfrm>
            <a:off x="6096000" y="1838196"/>
            <a:ext cx="5544287" cy="1978811"/>
          </a:xfrm>
          <a:prstGeom prst="rect">
            <a:avLst/>
          </a:prstGeom>
        </p:spPr>
        <p:txBody>
          <a:bodyPr vert="horz" wrap="square" lIns="143407" tIns="89630" rIns="143407" bIns="89630" rtlCol="0">
            <a:no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None/>
              <a:tabLst/>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r>
              <a:rPr lang="en-US" sz="3200" dirty="0">
                <a:solidFill>
                  <a:schemeClr val="bg1"/>
                </a:solidFill>
              </a:rPr>
              <a:t>✓  </a:t>
            </a:r>
            <a:r>
              <a:rPr lang="en-US" sz="3200" dirty="0">
                <a:solidFill>
                  <a:schemeClr val="bg1"/>
                </a:solidFill>
                <a:latin typeface="+mj-lt"/>
              </a:rPr>
              <a:t>building loosely coupled</a:t>
            </a:r>
          </a:p>
          <a:p>
            <a:pPr marL="0" indent="0">
              <a:lnSpc>
                <a:spcPct val="110000"/>
              </a:lnSpc>
            </a:pPr>
            <a:r>
              <a:rPr lang="en-US" sz="3200" dirty="0">
                <a:solidFill>
                  <a:schemeClr val="bg1"/>
                </a:solidFill>
              </a:rPr>
              <a:t>✓  </a:t>
            </a:r>
            <a:r>
              <a:rPr lang="en-US" sz="3200" dirty="0">
                <a:solidFill>
                  <a:schemeClr val="bg1"/>
                </a:solidFill>
                <a:latin typeface="+mj-lt"/>
              </a:rPr>
              <a:t>maintainable</a:t>
            </a:r>
          </a:p>
          <a:p>
            <a:pPr marL="0" indent="0">
              <a:lnSpc>
                <a:spcPct val="110000"/>
              </a:lnSpc>
            </a:pPr>
            <a:r>
              <a:rPr lang="en-US" sz="3200" dirty="0">
                <a:solidFill>
                  <a:schemeClr val="bg1"/>
                </a:solidFill>
              </a:rPr>
              <a:t>✓  </a:t>
            </a:r>
            <a:r>
              <a:rPr lang="en-US" sz="3200" dirty="0">
                <a:solidFill>
                  <a:schemeClr val="bg1"/>
                </a:solidFill>
                <a:latin typeface="+mj-lt"/>
              </a:rPr>
              <a:t>testable XAML apps</a:t>
            </a:r>
          </a:p>
        </p:txBody>
      </p:sp>
      <p:pic>
        <p:nvPicPr>
          <p:cNvPr id="2056" name="Picture 8" descr="Prism Library">
            <a:extLst>
              <a:ext uri="{FF2B5EF4-FFF2-40B4-BE49-F238E27FC236}">
                <a16:creationId xmlns:a16="http://schemas.microsoft.com/office/drawing/2014/main" id="{302737FC-1DA4-4F69-AA63-0D6F656C34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3338" y="1652331"/>
            <a:ext cx="5150449" cy="235054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2D4BBDF4-E27F-4A38-8351-F28EA1251A4E}"/>
              </a:ext>
            </a:extLst>
          </p:cNvPr>
          <p:cNvSpPr/>
          <p:nvPr/>
        </p:nvSpPr>
        <p:spPr>
          <a:xfrm>
            <a:off x="543338" y="4824935"/>
            <a:ext cx="10614991" cy="1133195"/>
          </a:xfrm>
          <a:prstGeom prst="rect">
            <a:avLst/>
          </a:prstGeom>
        </p:spPr>
        <p:txBody>
          <a:bodyPr wrap="square">
            <a:spAutoFit/>
          </a:bodyPr>
          <a:lstStyle/>
          <a:p>
            <a:pPr>
              <a:lnSpc>
                <a:spcPct val="110000"/>
              </a:lnSpc>
            </a:pPr>
            <a:r>
              <a:rPr lang="en-US" sz="2800" dirty="0">
                <a:solidFill>
                  <a:srgbClr val="FFFFFF"/>
                </a:solidFill>
              </a:rPr>
              <a:t>✓  </a:t>
            </a:r>
            <a:r>
              <a:rPr lang="en-US" sz="3200" dirty="0">
                <a:solidFill>
                  <a:schemeClr val="bg1"/>
                </a:solidFill>
                <a:latin typeface="+mj-lt"/>
                <a:ea typeface="+mj-ea"/>
                <a:cs typeface="+mj-cs"/>
              </a:rPr>
              <a:t>Simple, complete and handy.</a:t>
            </a:r>
          </a:p>
          <a:p>
            <a:pPr>
              <a:lnSpc>
                <a:spcPct val="110000"/>
              </a:lnSpc>
            </a:pPr>
            <a:r>
              <a:rPr lang="en-US" sz="2800" dirty="0">
                <a:solidFill>
                  <a:schemeClr val="bg1"/>
                </a:solidFill>
              </a:rPr>
              <a:t>✓  </a:t>
            </a:r>
            <a:r>
              <a:rPr lang="en-US" sz="3200" dirty="0">
                <a:solidFill>
                  <a:schemeClr val="bg1"/>
                </a:solidFill>
                <a:latin typeface="+mj-lt"/>
                <a:ea typeface="+mj-ea"/>
                <a:cs typeface="+mj-cs"/>
              </a:rPr>
              <a:t>In other words, Prism helps us to write better code.</a:t>
            </a:r>
          </a:p>
        </p:txBody>
      </p:sp>
    </p:spTree>
    <p:extLst>
      <p:ext uri="{BB962C8B-B14F-4D97-AF65-F5344CB8AC3E}">
        <p14:creationId xmlns:p14="http://schemas.microsoft.com/office/powerpoint/2010/main" val="1871873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xEl>
                                              <p:pRg st="1" end="1"/>
                                            </p:txEl>
                                          </p:spTgt>
                                        </p:tgtEl>
                                        <p:attrNameLst>
                                          <p:attrName>style.visibility</p:attrName>
                                        </p:attrNameLst>
                                      </p:cBhvr>
                                      <p:to>
                                        <p:strVal val="visible"/>
                                      </p:to>
                                    </p:set>
                                    <p:animEffect transition="in" filter="fade">
                                      <p:cBhvr>
                                        <p:cTn id="12" dur="500"/>
                                        <p:tgtEl>
                                          <p:spTgt spid="1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xEl>
                                              <p:pRg st="2" end="2"/>
                                            </p:txEl>
                                          </p:spTgt>
                                        </p:tgtEl>
                                        <p:attrNameLst>
                                          <p:attrName>style.visibility</p:attrName>
                                        </p:attrNameLst>
                                      </p:cBhvr>
                                      <p:to>
                                        <p:strVal val="visible"/>
                                      </p:to>
                                    </p:set>
                                    <p:animEffect transition="in" filter="fade">
                                      <p:cBhvr>
                                        <p:cTn id="17" dur="500"/>
                                        <p:tgtEl>
                                          <p:spTgt spid="1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
                                            <p:txEl>
                                              <p:pRg st="0" end="0"/>
                                            </p:txEl>
                                          </p:spTgt>
                                        </p:tgtEl>
                                        <p:attrNameLst>
                                          <p:attrName>style.visibility</p:attrName>
                                        </p:attrNameLst>
                                      </p:cBhvr>
                                      <p:to>
                                        <p:strVal val="visible"/>
                                      </p:to>
                                    </p:set>
                                    <p:animEffect transition="in" filter="fade">
                                      <p:cBhvr>
                                        <p:cTn id="22" dur="500"/>
                                        <p:tgtEl>
                                          <p:spTgt spid="2">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
                                            <p:txEl>
                                              <p:pRg st="1" end="1"/>
                                            </p:txEl>
                                          </p:spTgt>
                                        </p:tgtEl>
                                        <p:attrNameLst>
                                          <p:attrName>style.visibility</p:attrName>
                                        </p:attrNameLst>
                                      </p:cBhvr>
                                      <p:to>
                                        <p:strVal val="visible"/>
                                      </p:to>
                                    </p:set>
                                    <p:animEffect transition="in" filter="fade">
                                      <p:cBhvr>
                                        <p:cTn id="27" dur="500"/>
                                        <p:tgtEl>
                                          <p:spTgt spid="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a:solidFill>
                  <a:schemeClr val="bg1"/>
                </a:solidFill>
              </a:rPr>
              <a:t>Prism – What it Provides, Includes &amp; Handles?</a:t>
            </a:r>
          </a:p>
        </p:txBody>
      </p:sp>
      <p:sp>
        <p:nvSpPr>
          <p:cNvPr id="10" name="Text Placeholder 18"/>
          <p:cNvSpPr txBox="1">
            <a:spLocks/>
          </p:cNvSpPr>
          <p:nvPr/>
        </p:nvSpPr>
        <p:spPr>
          <a:xfrm>
            <a:off x="2934111" y="1441329"/>
            <a:ext cx="8458413" cy="5132111"/>
          </a:xfrm>
          <a:prstGeom prst="rect">
            <a:avLst/>
          </a:prstGeom>
        </p:spPr>
        <p:txBody>
          <a:bodyPr vert="horz" wrap="square" lIns="143407" tIns="89630" rIns="143407" bIns="89630" rtlCol="0">
            <a:no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None/>
              <a:tabLst/>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buFont typeface="Wingdings" panose="05000000000000000000" pitchFamily="2" charset="2"/>
              <a:buChar char="ü"/>
            </a:pPr>
            <a:r>
              <a:rPr lang="en-US" sz="3200" dirty="0">
                <a:solidFill>
                  <a:schemeClr val="bg1"/>
                </a:solidFill>
                <a:latin typeface="+mj-lt"/>
              </a:rPr>
              <a:t>Provides : Implementation of a collection of design patterns that are handy in writing well-structured and maintainable XAML apps.</a:t>
            </a:r>
          </a:p>
          <a:p>
            <a:pPr marL="0" indent="0"/>
            <a:endParaRPr lang="en-US" sz="3200" dirty="0">
              <a:solidFill>
                <a:schemeClr val="bg1"/>
              </a:solidFill>
              <a:latin typeface="+mj-lt"/>
            </a:endParaRPr>
          </a:p>
          <a:p>
            <a:pPr marL="457200" indent="-457200">
              <a:buFont typeface="Wingdings" panose="05000000000000000000" pitchFamily="2" charset="2"/>
              <a:buChar char="ü"/>
            </a:pPr>
            <a:r>
              <a:rPr lang="en-US" sz="3200" dirty="0">
                <a:solidFill>
                  <a:schemeClr val="bg1"/>
                </a:solidFill>
                <a:latin typeface="+mj-lt"/>
              </a:rPr>
              <a:t>Includes : MVVM, dependency injection, commands, Event Aggregator, and others.</a:t>
            </a:r>
          </a:p>
          <a:p>
            <a:pPr marL="0" indent="0"/>
            <a:endParaRPr lang="en-US" sz="3200" dirty="0">
              <a:solidFill>
                <a:schemeClr val="bg1"/>
              </a:solidFill>
              <a:latin typeface="+mj-lt"/>
            </a:endParaRPr>
          </a:p>
          <a:p>
            <a:pPr marL="457200" indent="-457200">
              <a:buFont typeface="Wingdings" panose="05000000000000000000" pitchFamily="2" charset="2"/>
              <a:buChar char="ü"/>
            </a:pPr>
            <a:r>
              <a:rPr lang="en-US" sz="3200" dirty="0">
                <a:solidFill>
                  <a:schemeClr val="bg1"/>
                </a:solidFill>
                <a:latin typeface="+mj-lt"/>
              </a:rPr>
              <a:t>Handles : navigation, events, modules,  everything a small project to a large project might need.</a:t>
            </a:r>
          </a:p>
        </p:txBody>
      </p:sp>
      <p:pic>
        <p:nvPicPr>
          <p:cNvPr id="5" name="Picture 4" descr="Prism Library">
            <a:extLst>
              <a:ext uri="{FF2B5EF4-FFF2-40B4-BE49-F238E27FC236}">
                <a16:creationId xmlns:a16="http://schemas.microsoft.com/office/drawing/2014/main" id="{31887925-7827-4454-B998-A717EB3AEF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6802" y="2444103"/>
            <a:ext cx="2171700" cy="2171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3974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xEl>
                                              <p:pRg st="2" end="2"/>
                                            </p:txEl>
                                          </p:spTgt>
                                        </p:tgtEl>
                                        <p:attrNameLst>
                                          <p:attrName>style.visibility</p:attrName>
                                        </p:attrNameLst>
                                      </p:cBhvr>
                                      <p:to>
                                        <p:strVal val="visible"/>
                                      </p:to>
                                    </p:set>
                                    <p:animEffect transition="in" filter="fade">
                                      <p:cBhvr>
                                        <p:cTn id="12" dur="500"/>
                                        <p:tgtEl>
                                          <p:spTgt spid="10">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xEl>
                                              <p:pRg st="4" end="4"/>
                                            </p:txEl>
                                          </p:spTgt>
                                        </p:tgtEl>
                                        <p:attrNameLst>
                                          <p:attrName>style.visibility</p:attrName>
                                        </p:attrNameLst>
                                      </p:cBhvr>
                                      <p:to>
                                        <p:strVal val="visible"/>
                                      </p:to>
                                    </p:set>
                                    <p:animEffect transition="in" filter="fade">
                                      <p:cBhvr>
                                        <p:cTn id="17" dur="500"/>
                                        <p:tgtEl>
                                          <p:spTgt spid="10">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269240" y="223251"/>
            <a:ext cx="11655840" cy="899665"/>
          </a:xfrm>
        </p:spPr>
        <p:txBody>
          <a:bodyPr/>
          <a:lstStyle/>
          <a:p>
            <a:r>
              <a:rPr lang="en-US" dirty="0">
                <a:solidFill>
                  <a:schemeClr val="bg1"/>
                </a:solidFill>
              </a:rPr>
              <a:t>Prism : </a:t>
            </a:r>
            <a:r>
              <a:rPr lang="en-US" sz="4800" dirty="0">
                <a:solidFill>
                  <a:schemeClr val="bg1"/>
                </a:solidFill>
              </a:rPr>
              <a:t>Container specific packages</a:t>
            </a:r>
            <a:br>
              <a:rPr lang="en-US" sz="4800" dirty="0">
                <a:solidFill>
                  <a:schemeClr val="bg1"/>
                </a:solidFill>
              </a:rPr>
            </a:br>
            <a:endParaRPr lang="en-US" dirty="0">
              <a:solidFill>
                <a:schemeClr val="bg1"/>
              </a:solidFill>
            </a:endParaRPr>
          </a:p>
        </p:txBody>
      </p:sp>
      <p:sp>
        <p:nvSpPr>
          <p:cNvPr id="10" name="Text Placeholder 18"/>
          <p:cNvSpPr txBox="1">
            <a:spLocks/>
          </p:cNvSpPr>
          <p:nvPr/>
        </p:nvSpPr>
        <p:spPr>
          <a:xfrm>
            <a:off x="3173974" y="1162676"/>
            <a:ext cx="8601224" cy="5472073"/>
          </a:xfrm>
          <a:prstGeom prst="rect">
            <a:avLst/>
          </a:prstGeom>
        </p:spPr>
        <p:txBody>
          <a:bodyPr vert="horz" wrap="square" lIns="143407" tIns="89630" rIns="143407" bIns="89630" rtlCol="0">
            <a:no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None/>
              <a:tabLst/>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buFont typeface="Wingdings" panose="05000000000000000000" pitchFamily="2" charset="2"/>
              <a:buChar char="ü"/>
            </a:pPr>
            <a:r>
              <a:rPr lang="en-US" sz="3200" dirty="0">
                <a:solidFill>
                  <a:schemeClr val="bg1"/>
                </a:solidFill>
                <a:latin typeface="+mj-lt"/>
              </a:rPr>
              <a:t>Autofac </a:t>
            </a:r>
          </a:p>
          <a:p>
            <a:pPr marL="1143000" lvl="3" indent="-457200">
              <a:buFont typeface="Courier New" panose="02070309020205020404" pitchFamily="49" charset="0"/>
              <a:buChar char="o"/>
            </a:pPr>
            <a:r>
              <a:rPr lang="en-US" sz="2400" dirty="0">
                <a:solidFill>
                  <a:schemeClr val="bg1"/>
                </a:solidFill>
                <a:latin typeface="+mj-lt"/>
                <a:hlinkClick r:id="rId3"/>
              </a:rPr>
              <a:t>https://www.nuget.org/packages/Prism.Autofac.Forms/</a:t>
            </a:r>
            <a:r>
              <a:rPr lang="en-US" sz="2400" dirty="0">
                <a:solidFill>
                  <a:schemeClr val="bg1"/>
                </a:solidFill>
                <a:latin typeface="+mj-lt"/>
              </a:rPr>
              <a:t>  </a:t>
            </a:r>
            <a:endParaRPr lang="en-US" sz="2400" dirty="0">
              <a:solidFill>
                <a:schemeClr val="bg1"/>
              </a:solidFill>
            </a:endParaRPr>
          </a:p>
          <a:p>
            <a:pPr marL="457200" indent="-457200">
              <a:lnSpc>
                <a:spcPct val="200000"/>
              </a:lnSpc>
              <a:buFont typeface="Wingdings" panose="05000000000000000000" pitchFamily="2" charset="2"/>
              <a:buChar char="ü"/>
            </a:pPr>
            <a:r>
              <a:rPr lang="en-US" sz="3200" dirty="0">
                <a:solidFill>
                  <a:schemeClr val="bg1"/>
                </a:solidFill>
                <a:latin typeface="+mj-lt"/>
              </a:rPr>
              <a:t>DryIoc</a:t>
            </a:r>
          </a:p>
          <a:p>
            <a:pPr marL="1143000" lvl="3" indent="-457200">
              <a:lnSpc>
                <a:spcPct val="100000"/>
              </a:lnSpc>
              <a:buFont typeface="Courier New" panose="02070309020205020404" pitchFamily="49" charset="0"/>
              <a:buChar char="o"/>
            </a:pPr>
            <a:r>
              <a:rPr lang="en-US" sz="2400" dirty="0">
                <a:solidFill>
                  <a:schemeClr val="bg1"/>
                </a:solidFill>
                <a:latin typeface="+mj-lt"/>
                <a:hlinkClick r:id="rId4"/>
              </a:rPr>
              <a:t>https://www.nuget.org/packages/Prism.DryIoc.Forms/</a:t>
            </a:r>
            <a:r>
              <a:rPr lang="en-US" sz="2400" dirty="0">
                <a:solidFill>
                  <a:schemeClr val="bg1"/>
                </a:solidFill>
                <a:latin typeface="+mj-lt"/>
              </a:rPr>
              <a:t>  </a:t>
            </a:r>
          </a:p>
          <a:p>
            <a:pPr marL="457200" indent="-457200">
              <a:lnSpc>
                <a:spcPct val="200000"/>
              </a:lnSpc>
              <a:buFont typeface="Wingdings" panose="05000000000000000000" pitchFamily="2" charset="2"/>
              <a:buChar char="ü"/>
            </a:pPr>
            <a:r>
              <a:rPr lang="en-US" sz="3200" dirty="0">
                <a:solidFill>
                  <a:schemeClr val="bg1"/>
                </a:solidFill>
                <a:latin typeface="+mj-lt"/>
              </a:rPr>
              <a:t>Ninject</a:t>
            </a:r>
          </a:p>
          <a:p>
            <a:pPr marL="1143000" lvl="3" indent="-457200">
              <a:buFont typeface="Courier New" panose="02070309020205020404" pitchFamily="49" charset="0"/>
              <a:buChar char="o"/>
            </a:pPr>
            <a:r>
              <a:rPr lang="en-US" sz="2400" dirty="0">
                <a:solidFill>
                  <a:schemeClr val="bg1"/>
                </a:solidFill>
                <a:latin typeface="+mj-lt"/>
                <a:hlinkClick r:id="rId5"/>
              </a:rPr>
              <a:t>https://www.nuget.org/packages/Prism.Ninject.Forms/</a:t>
            </a:r>
            <a:r>
              <a:rPr lang="en-US" sz="2400" dirty="0">
                <a:solidFill>
                  <a:schemeClr val="bg1"/>
                </a:solidFill>
                <a:latin typeface="+mj-lt"/>
              </a:rPr>
              <a:t> </a:t>
            </a:r>
          </a:p>
          <a:p>
            <a:pPr marL="457200" indent="-457200">
              <a:lnSpc>
                <a:spcPct val="200000"/>
              </a:lnSpc>
              <a:buFont typeface="Wingdings" panose="05000000000000000000" pitchFamily="2" charset="2"/>
              <a:buChar char="ü"/>
            </a:pPr>
            <a:r>
              <a:rPr lang="en-US" sz="3200" dirty="0">
                <a:solidFill>
                  <a:schemeClr val="bg1"/>
                </a:solidFill>
                <a:latin typeface="+mj-lt"/>
              </a:rPr>
              <a:t>Unity</a:t>
            </a:r>
          </a:p>
          <a:p>
            <a:pPr marL="1143000" lvl="3" indent="-457200">
              <a:buFont typeface="Courier New" panose="02070309020205020404" pitchFamily="49" charset="0"/>
              <a:buChar char="o"/>
            </a:pPr>
            <a:r>
              <a:rPr lang="en-US" sz="2400" dirty="0">
                <a:solidFill>
                  <a:schemeClr val="bg1"/>
                </a:solidFill>
                <a:latin typeface="+mj-lt"/>
                <a:hlinkClick r:id="rId6"/>
              </a:rPr>
              <a:t>https://www.nuget.org/packages/Prism.Unity.Forms/</a:t>
            </a:r>
            <a:r>
              <a:rPr lang="en-US" sz="2400" dirty="0">
                <a:solidFill>
                  <a:schemeClr val="bg1"/>
                </a:solidFill>
                <a:latin typeface="+mj-lt"/>
              </a:rPr>
              <a:t> </a:t>
            </a:r>
          </a:p>
        </p:txBody>
      </p:sp>
      <p:pic>
        <p:nvPicPr>
          <p:cNvPr id="5" name="Picture 4" descr="Prism Library">
            <a:extLst>
              <a:ext uri="{FF2B5EF4-FFF2-40B4-BE49-F238E27FC236}">
                <a16:creationId xmlns:a16="http://schemas.microsoft.com/office/drawing/2014/main" id="{31887925-7827-4454-B998-A717EB3AEF9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6802" y="2444103"/>
            <a:ext cx="2171700" cy="2171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79581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xEl>
                                              <p:pRg st="1" end="1"/>
                                            </p:txEl>
                                          </p:spTgt>
                                        </p:tgtEl>
                                        <p:attrNameLst>
                                          <p:attrName>style.visibility</p:attrName>
                                        </p:attrNameLst>
                                      </p:cBhvr>
                                      <p:to>
                                        <p:strVal val="visible"/>
                                      </p:to>
                                    </p:set>
                                    <p:animEffect transition="in" filter="fade">
                                      <p:cBhvr>
                                        <p:cTn id="10" dur="500"/>
                                        <p:tgtEl>
                                          <p:spTgt spid="10">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animEffect transition="in" filter="fade">
                                      <p:cBhvr>
                                        <p:cTn id="15" dur="500"/>
                                        <p:tgtEl>
                                          <p:spTgt spid="10">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
                                            <p:txEl>
                                              <p:pRg st="3" end="3"/>
                                            </p:txEl>
                                          </p:spTgt>
                                        </p:tgtEl>
                                        <p:attrNameLst>
                                          <p:attrName>style.visibility</p:attrName>
                                        </p:attrNameLst>
                                      </p:cBhvr>
                                      <p:to>
                                        <p:strVal val="visible"/>
                                      </p:to>
                                    </p:set>
                                    <p:animEffect transition="in" filter="fade">
                                      <p:cBhvr>
                                        <p:cTn id="18" dur="500"/>
                                        <p:tgtEl>
                                          <p:spTgt spid="10">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0">
                                            <p:txEl>
                                              <p:pRg st="4" end="4"/>
                                            </p:txEl>
                                          </p:spTgt>
                                        </p:tgtEl>
                                        <p:attrNameLst>
                                          <p:attrName>style.visibility</p:attrName>
                                        </p:attrNameLst>
                                      </p:cBhvr>
                                      <p:to>
                                        <p:strVal val="visible"/>
                                      </p:to>
                                    </p:set>
                                    <p:animEffect transition="in" filter="fade">
                                      <p:cBhvr>
                                        <p:cTn id="23" dur="500"/>
                                        <p:tgtEl>
                                          <p:spTgt spid="10">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0">
                                            <p:txEl>
                                              <p:pRg st="5" end="5"/>
                                            </p:txEl>
                                          </p:spTgt>
                                        </p:tgtEl>
                                        <p:attrNameLst>
                                          <p:attrName>style.visibility</p:attrName>
                                        </p:attrNameLst>
                                      </p:cBhvr>
                                      <p:to>
                                        <p:strVal val="visible"/>
                                      </p:to>
                                    </p:set>
                                    <p:animEffect transition="in" filter="fade">
                                      <p:cBhvr>
                                        <p:cTn id="26" dur="500"/>
                                        <p:tgtEl>
                                          <p:spTgt spid="10">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0">
                                            <p:txEl>
                                              <p:pRg st="6" end="6"/>
                                            </p:txEl>
                                          </p:spTgt>
                                        </p:tgtEl>
                                        <p:attrNameLst>
                                          <p:attrName>style.visibility</p:attrName>
                                        </p:attrNameLst>
                                      </p:cBhvr>
                                      <p:to>
                                        <p:strVal val="visible"/>
                                      </p:to>
                                    </p:set>
                                    <p:animEffect transition="in" filter="fade">
                                      <p:cBhvr>
                                        <p:cTn id="31" dur="500"/>
                                        <p:tgtEl>
                                          <p:spTgt spid="10">
                                            <p:txEl>
                                              <p:pRg st="6" end="6"/>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0">
                                            <p:txEl>
                                              <p:pRg st="7" end="7"/>
                                            </p:txEl>
                                          </p:spTgt>
                                        </p:tgtEl>
                                        <p:attrNameLst>
                                          <p:attrName>style.visibility</p:attrName>
                                        </p:attrNameLst>
                                      </p:cBhvr>
                                      <p:to>
                                        <p:strVal val="visible"/>
                                      </p:to>
                                    </p:set>
                                    <p:animEffect transition="in" filter="fade">
                                      <p:cBhvr>
                                        <p:cTn id="34" dur="500"/>
                                        <p:tgtEl>
                                          <p:spTgt spid="10">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Arrow: Right 30">
            <a:extLst>
              <a:ext uri="{FF2B5EF4-FFF2-40B4-BE49-F238E27FC236}">
                <a16:creationId xmlns:a16="http://schemas.microsoft.com/office/drawing/2014/main" id="{300813C8-BCF4-42CD-AC0B-8F97B6D8A75C}"/>
              </a:ext>
            </a:extLst>
          </p:cNvPr>
          <p:cNvSpPr/>
          <p:nvPr/>
        </p:nvSpPr>
        <p:spPr bwMode="auto">
          <a:xfrm>
            <a:off x="4964964" y="5277765"/>
            <a:ext cx="620310" cy="298174"/>
          </a:xfrm>
          <a:prstGeom prst="rightArrow">
            <a:avLst/>
          </a:prstGeom>
          <a:solidFill>
            <a:schemeClr val="bg1"/>
          </a:solidFill>
          <a:ln>
            <a:solidFill>
              <a:schemeClr val="accent1"/>
            </a:solidFill>
            <a:headEnd type="none" w="med" len="med"/>
            <a:tailEnd type="none" w="med" len="med"/>
          </a:ln>
          <a:effectLst/>
          <a:scene3d>
            <a:camera prst="orthographicFront">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IN" sz="800" dirty="0">
              <a:gradFill>
                <a:gsLst>
                  <a:gs pos="0">
                    <a:srgbClr val="FFFFFF"/>
                  </a:gs>
                  <a:gs pos="100000">
                    <a:srgbClr val="FFFFFF"/>
                  </a:gs>
                </a:gsLst>
                <a:lin ang="5400000" scaled="0"/>
              </a:gradFill>
              <a:ea typeface="Segoe UI" pitchFamily="34" charset="0"/>
              <a:cs typeface="Segoe UI" pitchFamily="34" charset="0"/>
            </a:endParaRPr>
          </a:p>
        </p:txBody>
      </p:sp>
      <p:sp>
        <p:nvSpPr>
          <p:cNvPr id="9" name="Title 8"/>
          <p:cNvSpPr>
            <a:spLocks noGrp="1"/>
          </p:cNvSpPr>
          <p:nvPr>
            <p:ph type="title"/>
          </p:nvPr>
        </p:nvSpPr>
        <p:spPr>
          <a:xfrm>
            <a:off x="269240" y="289511"/>
            <a:ext cx="11655840" cy="899665"/>
          </a:xfrm>
        </p:spPr>
        <p:txBody>
          <a:bodyPr/>
          <a:lstStyle/>
          <a:p>
            <a:r>
              <a:rPr lang="en-US" dirty="0">
                <a:solidFill>
                  <a:schemeClr val="bg1"/>
                </a:solidFill>
              </a:rPr>
              <a:t>Prism – </a:t>
            </a:r>
            <a:r>
              <a:rPr lang="en-US" sz="4800" dirty="0">
                <a:solidFill>
                  <a:schemeClr val="bg1"/>
                </a:solidFill>
              </a:rPr>
              <a:t>Deep Linking</a:t>
            </a:r>
            <a:endParaRPr lang="en-US" dirty="0">
              <a:solidFill>
                <a:schemeClr val="bg1"/>
              </a:solidFill>
            </a:endParaRPr>
          </a:p>
        </p:txBody>
      </p:sp>
      <p:sp>
        <p:nvSpPr>
          <p:cNvPr id="10" name="Text Placeholder 18"/>
          <p:cNvSpPr txBox="1">
            <a:spLocks/>
          </p:cNvSpPr>
          <p:nvPr/>
        </p:nvSpPr>
        <p:spPr>
          <a:xfrm>
            <a:off x="3174065" y="2924038"/>
            <a:ext cx="8601133" cy="984897"/>
          </a:xfrm>
          <a:prstGeom prst="rect">
            <a:avLst/>
          </a:prstGeom>
        </p:spPr>
        <p:txBody>
          <a:bodyPr vert="horz" wrap="square" lIns="143407" tIns="89630" rIns="143407" bIns="89630" rtlCol="0">
            <a:no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None/>
              <a:tabLst/>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buFont typeface="Wingdings" panose="05000000000000000000" pitchFamily="2" charset="2"/>
              <a:buChar char="ü"/>
            </a:pPr>
            <a:r>
              <a:rPr lang="en-US" sz="3200" dirty="0">
                <a:solidFill>
                  <a:schemeClr val="bg1"/>
                </a:solidFill>
                <a:latin typeface="+mj-lt"/>
              </a:rPr>
              <a:t>Deep Linking :  Intuitively create your own navigation stack of pages.</a:t>
            </a:r>
          </a:p>
          <a:p>
            <a:pPr marL="0" indent="0"/>
            <a:endParaRPr lang="en-US" sz="3200" dirty="0">
              <a:solidFill>
                <a:schemeClr val="bg1"/>
              </a:solidFill>
              <a:latin typeface="+mj-lt"/>
            </a:endParaRPr>
          </a:p>
          <a:p>
            <a:pPr marL="0" indent="0"/>
            <a:endParaRPr lang="en-US" sz="3200" dirty="0">
              <a:solidFill>
                <a:schemeClr val="bg1"/>
              </a:solidFill>
              <a:latin typeface="+mj-lt"/>
            </a:endParaRPr>
          </a:p>
        </p:txBody>
      </p:sp>
      <p:pic>
        <p:nvPicPr>
          <p:cNvPr id="5" name="Picture 4" descr="Prism Library">
            <a:extLst>
              <a:ext uri="{FF2B5EF4-FFF2-40B4-BE49-F238E27FC236}">
                <a16:creationId xmlns:a16="http://schemas.microsoft.com/office/drawing/2014/main" id="{31887925-7827-4454-B998-A717EB3AEF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6802" y="2444103"/>
            <a:ext cx="2171700" cy="21717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Rounded Corners 1">
            <a:extLst>
              <a:ext uri="{FF2B5EF4-FFF2-40B4-BE49-F238E27FC236}">
                <a16:creationId xmlns:a16="http://schemas.microsoft.com/office/drawing/2014/main" id="{7B45A780-1F97-4886-9589-19233F69EDEB}"/>
              </a:ext>
            </a:extLst>
          </p:cNvPr>
          <p:cNvSpPr/>
          <p:nvPr/>
        </p:nvSpPr>
        <p:spPr bwMode="auto">
          <a:xfrm>
            <a:off x="3326296" y="1417987"/>
            <a:ext cx="1603513" cy="609600"/>
          </a:xfrm>
          <a:prstGeom prst="roundRect">
            <a:avLst/>
          </a:prstGeom>
          <a:ln/>
        </p:spPr>
        <p:style>
          <a:lnRef idx="1">
            <a:schemeClr val="accent2"/>
          </a:lnRef>
          <a:fillRef idx="2">
            <a:schemeClr val="accent2"/>
          </a:fillRef>
          <a:effectRef idx="1">
            <a:schemeClr val="accent2"/>
          </a:effectRef>
          <a:fontRef idx="minor">
            <a:schemeClr val="dk1"/>
          </a:fontRef>
        </p:style>
        <p:txBody>
          <a:bodyPr lIns="91440" tIns="91440" rIns="34294" bIns="34294" rtlCol="0" anchor="b" anchorCtr="0"/>
          <a:lstStyle/>
          <a:p>
            <a:pPr algn="ctr" defTabSz="932406"/>
            <a:r>
              <a:rPr lang="en-IN" sz="2800" dirty="0">
                <a:solidFill>
                  <a:schemeClr val="tx1"/>
                </a:solidFill>
                <a:ea typeface="Segoe UI" pitchFamily="34" charset="0"/>
                <a:cs typeface="Segoe UI" pitchFamily="34" charset="0"/>
              </a:rPr>
              <a:t>Home</a:t>
            </a:r>
            <a:endParaRPr lang="en-IN" sz="800" dirty="0">
              <a:solidFill>
                <a:schemeClr val="tx1"/>
              </a:solidFill>
              <a:ea typeface="Segoe UI" pitchFamily="34" charset="0"/>
              <a:cs typeface="Segoe UI" pitchFamily="34" charset="0"/>
            </a:endParaRPr>
          </a:p>
        </p:txBody>
      </p:sp>
      <p:sp>
        <p:nvSpPr>
          <p:cNvPr id="6" name="Rectangle: Rounded Corners 5">
            <a:extLst>
              <a:ext uri="{FF2B5EF4-FFF2-40B4-BE49-F238E27FC236}">
                <a16:creationId xmlns:a16="http://schemas.microsoft.com/office/drawing/2014/main" id="{0158D271-B839-4E22-BC9B-4F77908A6524}"/>
              </a:ext>
            </a:extLst>
          </p:cNvPr>
          <p:cNvSpPr/>
          <p:nvPr/>
        </p:nvSpPr>
        <p:spPr bwMode="auto">
          <a:xfrm>
            <a:off x="5576850" y="1431239"/>
            <a:ext cx="1603513" cy="609600"/>
          </a:xfrm>
          <a:prstGeom prst="roundRect">
            <a:avLst/>
          </a:prstGeom>
          <a:ln/>
        </p:spPr>
        <p:style>
          <a:lnRef idx="1">
            <a:schemeClr val="accent2"/>
          </a:lnRef>
          <a:fillRef idx="2">
            <a:schemeClr val="accent2"/>
          </a:fillRef>
          <a:effectRef idx="1">
            <a:schemeClr val="accent2"/>
          </a:effectRef>
          <a:fontRef idx="minor">
            <a:schemeClr val="dk1"/>
          </a:fontRef>
        </p:style>
        <p:txBody>
          <a:bodyPr lIns="91440" tIns="91440" rIns="34294" bIns="34294" rtlCol="0" anchor="b" anchorCtr="0"/>
          <a:lstStyle/>
          <a:p>
            <a:pPr algn="ctr" defTabSz="932406"/>
            <a:r>
              <a:rPr lang="en-IN" sz="2800" dirty="0">
                <a:solidFill>
                  <a:schemeClr val="tx1"/>
                </a:solidFill>
                <a:ea typeface="Segoe UI" pitchFamily="34" charset="0"/>
                <a:cs typeface="Segoe UI" pitchFamily="34" charset="0"/>
              </a:rPr>
              <a:t>Page A</a:t>
            </a:r>
            <a:endParaRPr lang="en-IN" sz="800" dirty="0">
              <a:solidFill>
                <a:schemeClr val="tx1"/>
              </a:solidFill>
              <a:ea typeface="Segoe UI" pitchFamily="34" charset="0"/>
              <a:cs typeface="Segoe UI" pitchFamily="34" charset="0"/>
            </a:endParaRPr>
          </a:p>
        </p:txBody>
      </p:sp>
      <p:sp>
        <p:nvSpPr>
          <p:cNvPr id="7" name="Rectangle: Rounded Corners 6">
            <a:extLst>
              <a:ext uri="{FF2B5EF4-FFF2-40B4-BE49-F238E27FC236}">
                <a16:creationId xmlns:a16="http://schemas.microsoft.com/office/drawing/2014/main" id="{6E69904B-70AF-435E-8513-8B7F694FE84A}"/>
              </a:ext>
            </a:extLst>
          </p:cNvPr>
          <p:cNvSpPr/>
          <p:nvPr/>
        </p:nvSpPr>
        <p:spPr bwMode="auto">
          <a:xfrm>
            <a:off x="7813925" y="1417987"/>
            <a:ext cx="1603513" cy="609600"/>
          </a:xfrm>
          <a:prstGeom prst="roundRect">
            <a:avLst/>
          </a:prstGeom>
          <a:ln/>
        </p:spPr>
        <p:style>
          <a:lnRef idx="1">
            <a:schemeClr val="accent2"/>
          </a:lnRef>
          <a:fillRef idx="2">
            <a:schemeClr val="accent2"/>
          </a:fillRef>
          <a:effectRef idx="1">
            <a:schemeClr val="accent2"/>
          </a:effectRef>
          <a:fontRef idx="minor">
            <a:schemeClr val="dk1"/>
          </a:fontRef>
        </p:style>
        <p:txBody>
          <a:bodyPr lIns="91440" tIns="91440" rIns="34294" bIns="34294" rtlCol="0" anchor="b" anchorCtr="0"/>
          <a:lstStyle/>
          <a:p>
            <a:pPr algn="ctr" defTabSz="932406"/>
            <a:r>
              <a:rPr lang="en-IN" sz="2800" dirty="0">
                <a:solidFill>
                  <a:schemeClr val="tx1"/>
                </a:solidFill>
                <a:ea typeface="Segoe UI" pitchFamily="34" charset="0"/>
                <a:cs typeface="Segoe UI" pitchFamily="34" charset="0"/>
              </a:rPr>
              <a:t>Page B</a:t>
            </a:r>
            <a:endParaRPr lang="en-IN" sz="800" dirty="0">
              <a:solidFill>
                <a:schemeClr val="tx1"/>
              </a:solidFill>
              <a:ea typeface="Segoe UI" pitchFamily="34" charset="0"/>
              <a:cs typeface="Segoe UI" pitchFamily="34" charset="0"/>
            </a:endParaRPr>
          </a:p>
        </p:txBody>
      </p:sp>
      <p:sp>
        <p:nvSpPr>
          <p:cNvPr id="8" name="Rectangle: Rounded Corners 7">
            <a:extLst>
              <a:ext uri="{FF2B5EF4-FFF2-40B4-BE49-F238E27FC236}">
                <a16:creationId xmlns:a16="http://schemas.microsoft.com/office/drawing/2014/main" id="{E857B124-79F3-4BB6-AD9C-6A912890CB07}"/>
              </a:ext>
            </a:extLst>
          </p:cNvPr>
          <p:cNvSpPr/>
          <p:nvPr/>
        </p:nvSpPr>
        <p:spPr bwMode="auto">
          <a:xfrm>
            <a:off x="10077504" y="1431239"/>
            <a:ext cx="1603513" cy="609600"/>
          </a:xfrm>
          <a:prstGeom prst="roundRect">
            <a:avLst/>
          </a:prstGeom>
          <a:ln/>
        </p:spPr>
        <p:style>
          <a:lnRef idx="1">
            <a:schemeClr val="accent2"/>
          </a:lnRef>
          <a:fillRef idx="2">
            <a:schemeClr val="accent2"/>
          </a:fillRef>
          <a:effectRef idx="1">
            <a:schemeClr val="accent2"/>
          </a:effectRef>
          <a:fontRef idx="minor">
            <a:schemeClr val="dk1"/>
          </a:fontRef>
        </p:style>
        <p:txBody>
          <a:bodyPr lIns="91440" tIns="91440" rIns="34294" bIns="34294" rtlCol="0" anchor="b" anchorCtr="0"/>
          <a:lstStyle/>
          <a:p>
            <a:pPr algn="ctr" defTabSz="932406"/>
            <a:r>
              <a:rPr lang="en-IN" sz="2800" dirty="0">
                <a:solidFill>
                  <a:schemeClr val="tx1"/>
                </a:solidFill>
                <a:ea typeface="Segoe UI" pitchFamily="34" charset="0"/>
                <a:cs typeface="Segoe UI" pitchFamily="34" charset="0"/>
              </a:rPr>
              <a:t>Page C</a:t>
            </a:r>
            <a:endParaRPr lang="en-IN" sz="800" dirty="0">
              <a:solidFill>
                <a:schemeClr val="tx1"/>
              </a:solidFill>
              <a:ea typeface="Segoe UI" pitchFamily="34" charset="0"/>
              <a:cs typeface="Segoe UI" pitchFamily="34" charset="0"/>
            </a:endParaRPr>
          </a:p>
        </p:txBody>
      </p:sp>
      <p:sp>
        <p:nvSpPr>
          <p:cNvPr id="11" name="Arrow: Right 10">
            <a:extLst>
              <a:ext uri="{FF2B5EF4-FFF2-40B4-BE49-F238E27FC236}">
                <a16:creationId xmlns:a16="http://schemas.microsoft.com/office/drawing/2014/main" id="{126D46AF-5A8F-41DF-B230-C0651BBF3F9D}"/>
              </a:ext>
            </a:extLst>
          </p:cNvPr>
          <p:cNvSpPr/>
          <p:nvPr/>
        </p:nvSpPr>
        <p:spPr bwMode="auto">
          <a:xfrm>
            <a:off x="4943289" y="1583638"/>
            <a:ext cx="620310" cy="298174"/>
          </a:xfrm>
          <a:prstGeom prst="rightArrow">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IN" sz="800" dirty="0">
              <a:gradFill>
                <a:gsLst>
                  <a:gs pos="0">
                    <a:srgbClr val="FFFFFF"/>
                  </a:gs>
                  <a:gs pos="100000">
                    <a:srgbClr val="FFFFFF"/>
                  </a:gs>
                </a:gsLst>
                <a:lin ang="5400000" scaled="0"/>
              </a:gradFill>
              <a:ea typeface="Segoe UI" pitchFamily="34" charset="0"/>
              <a:cs typeface="Segoe UI" pitchFamily="34" charset="0"/>
            </a:endParaRPr>
          </a:p>
        </p:txBody>
      </p:sp>
      <p:sp>
        <p:nvSpPr>
          <p:cNvPr id="12" name="Arrow: Right 11">
            <a:extLst>
              <a:ext uri="{FF2B5EF4-FFF2-40B4-BE49-F238E27FC236}">
                <a16:creationId xmlns:a16="http://schemas.microsoft.com/office/drawing/2014/main" id="{20871556-E42A-46C9-9D77-0869713C8472}"/>
              </a:ext>
            </a:extLst>
          </p:cNvPr>
          <p:cNvSpPr/>
          <p:nvPr/>
        </p:nvSpPr>
        <p:spPr bwMode="auto">
          <a:xfrm>
            <a:off x="7204552" y="1583638"/>
            <a:ext cx="620310" cy="298174"/>
          </a:xfrm>
          <a:prstGeom prst="rightArrow">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IN" sz="800" dirty="0">
              <a:gradFill>
                <a:gsLst>
                  <a:gs pos="0">
                    <a:srgbClr val="FFFFFF"/>
                  </a:gs>
                  <a:gs pos="100000">
                    <a:srgbClr val="FFFFFF"/>
                  </a:gs>
                </a:gsLst>
                <a:lin ang="5400000" scaled="0"/>
              </a:gradFill>
              <a:ea typeface="Segoe UI" pitchFamily="34" charset="0"/>
              <a:cs typeface="Segoe UI" pitchFamily="34" charset="0"/>
            </a:endParaRPr>
          </a:p>
        </p:txBody>
      </p:sp>
      <p:sp>
        <p:nvSpPr>
          <p:cNvPr id="14" name="Arrow: Right 13">
            <a:extLst>
              <a:ext uri="{FF2B5EF4-FFF2-40B4-BE49-F238E27FC236}">
                <a16:creationId xmlns:a16="http://schemas.microsoft.com/office/drawing/2014/main" id="{B0B25C13-1E85-4AF9-836A-38A457893012}"/>
              </a:ext>
            </a:extLst>
          </p:cNvPr>
          <p:cNvSpPr/>
          <p:nvPr/>
        </p:nvSpPr>
        <p:spPr bwMode="auto">
          <a:xfrm>
            <a:off x="9430690" y="1583638"/>
            <a:ext cx="620310" cy="298174"/>
          </a:xfrm>
          <a:prstGeom prst="rightArrow">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IN" sz="800" dirty="0">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Rounded Corners 15">
            <a:extLst>
              <a:ext uri="{FF2B5EF4-FFF2-40B4-BE49-F238E27FC236}">
                <a16:creationId xmlns:a16="http://schemas.microsoft.com/office/drawing/2014/main" id="{BEE0803E-69B5-4965-A608-B359EC10C520}"/>
              </a:ext>
            </a:extLst>
          </p:cNvPr>
          <p:cNvSpPr/>
          <p:nvPr/>
        </p:nvSpPr>
        <p:spPr bwMode="auto">
          <a:xfrm>
            <a:off x="3326296" y="5102571"/>
            <a:ext cx="1603513" cy="609600"/>
          </a:xfrm>
          <a:prstGeom prst="roundRect">
            <a:avLst/>
          </a:prstGeom>
          <a:ln/>
        </p:spPr>
        <p:style>
          <a:lnRef idx="1">
            <a:schemeClr val="accent2"/>
          </a:lnRef>
          <a:fillRef idx="2">
            <a:schemeClr val="accent2"/>
          </a:fillRef>
          <a:effectRef idx="1">
            <a:schemeClr val="accent2"/>
          </a:effectRef>
          <a:fontRef idx="minor">
            <a:schemeClr val="dk1"/>
          </a:fontRef>
        </p:style>
        <p:txBody>
          <a:bodyPr lIns="91440" tIns="91440" rIns="34294" bIns="34294" rtlCol="0" anchor="b" anchorCtr="0"/>
          <a:lstStyle/>
          <a:p>
            <a:pPr algn="ctr" defTabSz="932406"/>
            <a:r>
              <a:rPr lang="en-IN" sz="2800" dirty="0">
                <a:solidFill>
                  <a:schemeClr val="tx1"/>
                </a:solidFill>
                <a:ea typeface="Segoe UI" pitchFamily="34" charset="0"/>
                <a:cs typeface="Segoe UI" pitchFamily="34" charset="0"/>
              </a:rPr>
              <a:t>Home</a:t>
            </a:r>
            <a:endParaRPr lang="en-IN" sz="800" dirty="0">
              <a:solidFill>
                <a:schemeClr val="tx1"/>
              </a:solidFill>
              <a:ea typeface="Segoe UI" pitchFamily="34" charset="0"/>
              <a:cs typeface="Segoe UI" pitchFamily="34" charset="0"/>
            </a:endParaRPr>
          </a:p>
        </p:txBody>
      </p:sp>
      <p:sp>
        <p:nvSpPr>
          <p:cNvPr id="17" name="Rectangle: Rounded Corners 16">
            <a:extLst>
              <a:ext uri="{FF2B5EF4-FFF2-40B4-BE49-F238E27FC236}">
                <a16:creationId xmlns:a16="http://schemas.microsoft.com/office/drawing/2014/main" id="{0FF14BA6-328D-4F3B-9E75-E416FCA0E6B9}"/>
              </a:ext>
            </a:extLst>
          </p:cNvPr>
          <p:cNvSpPr/>
          <p:nvPr/>
        </p:nvSpPr>
        <p:spPr bwMode="auto">
          <a:xfrm>
            <a:off x="5576850" y="5115823"/>
            <a:ext cx="1603513" cy="609600"/>
          </a:xfrm>
          <a:prstGeom prst="roundRect">
            <a:avLst/>
          </a:prstGeom>
          <a:ln/>
        </p:spPr>
        <p:style>
          <a:lnRef idx="1">
            <a:schemeClr val="accent2"/>
          </a:lnRef>
          <a:fillRef idx="2">
            <a:schemeClr val="accent2"/>
          </a:fillRef>
          <a:effectRef idx="1">
            <a:schemeClr val="accent2"/>
          </a:effectRef>
          <a:fontRef idx="minor">
            <a:schemeClr val="dk1"/>
          </a:fontRef>
        </p:style>
        <p:txBody>
          <a:bodyPr lIns="91440" tIns="91440" rIns="34294" bIns="34294" rtlCol="0" anchor="b" anchorCtr="0"/>
          <a:lstStyle/>
          <a:p>
            <a:pPr algn="ctr" defTabSz="932406"/>
            <a:r>
              <a:rPr lang="en-IN" sz="2800" dirty="0">
                <a:solidFill>
                  <a:schemeClr val="tx1"/>
                </a:solidFill>
                <a:ea typeface="Segoe UI" pitchFamily="34" charset="0"/>
                <a:cs typeface="Segoe UI" pitchFamily="34" charset="0"/>
              </a:rPr>
              <a:t>Page A</a:t>
            </a:r>
            <a:endParaRPr lang="en-IN" sz="800" dirty="0">
              <a:solidFill>
                <a:schemeClr val="tx1"/>
              </a:solidFill>
              <a:ea typeface="Segoe UI" pitchFamily="34" charset="0"/>
              <a:cs typeface="Segoe UI" pitchFamily="34" charset="0"/>
            </a:endParaRPr>
          </a:p>
        </p:txBody>
      </p:sp>
      <p:sp>
        <p:nvSpPr>
          <p:cNvPr id="18" name="Rectangle: Rounded Corners 17">
            <a:extLst>
              <a:ext uri="{FF2B5EF4-FFF2-40B4-BE49-F238E27FC236}">
                <a16:creationId xmlns:a16="http://schemas.microsoft.com/office/drawing/2014/main" id="{F42A4935-7D7A-4548-A008-DA1BA4AB138B}"/>
              </a:ext>
            </a:extLst>
          </p:cNvPr>
          <p:cNvSpPr/>
          <p:nvPr/>
        </p:nvSpPr>
        <p:spPr bwMode="auto">
          <a:xfrm>
            <a:off x="7813925" y="5102571"/>
            <a:ext cx="1603513" cy="609600"/>
          </a:xfrm>
          <a:prstGeom prst="roundRect">
            <a:avLst/>
          </a:prstGeom>
          <a:ln/>
        </p:spPr>
        <p:style>
          <a:lnRef idx="1">
            <a:schemeClr val="accent2"/>
          </a:lnRef>
          <a:fillRef idx="2">
            <a:schemeClr val="accent2"/>
          </a:fillRef>
          <a:effectRef idx="1">
            <a:schemeClr val="accent2"/>
          </a:effectRef>
          <a:fontRef idx="minor">
            <a:schemeClr val="dk1"/>
          </a:fontRef>
        </p:style>
        <p:txBody>
          <a:bodyPr lIns="91440" tIns="91440" rIns="34294" bIns="34294" rtlCol="0" anchor="b" anchorCtr="0"/>
          <a:lstStyle/>
          <a:p>
            <a:pPr algn="ctr" defTabSz="932406"/>
            <a:r>
              <a:rPr lang="en-IN" sz="2800" dirty="0">
                <a:solidFill>
                  <a:schemeClr val="tx1"/>
                </a:solidFill>
                <a:ea typeface="Segoe UI" pitchFamily="34" charset="0"/>
                <a:cs typeface="Segoe UI" pitchFamily="34" charset="0"/>
              </a:rPr>
              <a:t>Page B</a:t>
            </a:r>
            <a:endParaRPr lang="en-IN" sz="800" dirty="0">
              <a:solidFill>
                <a:schemeClr val="tx1"/>
              </a:solidFill>
              <a:ea typeface="Segoe UI" pitchFamily="34" charset="0"/>
              <a:cs typeface="Segoe UI" pitchFamily="34" charset="0"/>
            </a:endParaRPr>
          </a:p>
        </p:txBody>
      </p:sp>
      <p:sp>
        <p:nvSpPr>
          <p:cNvPr id="19" name="Rectangle: Rounded Corners 18">
            <a:extLst>
              <a:ext uri="{FF2B5EF4-FFF2-40B4-BE49-F238E27FC236}">
                <a16:creationId xmlns:a16="http://schemas.microsoft.com/office/drawing/2014/main" id="{C1A33B54-E244-4604-977D-DC856F68621D}"/>
              </a:ext>
            </a:extLst>
          </p:cNvPr>
          <p:cNvSpPr/>
          <p:nvPr/>
        </p:nvSpPr>
        <p:spPr bwMode="auto">
          <a:xfrm>
            <a:off x="10077504" y="5115823"/>
            <a:ext cx="1603513" cy="609600"/>
          </a:xfrm>
          <a:prstGeom prst="roundRect">
            <a:avLst/>
          </a:prstGeom>
          <a:ln/>
        </p:spPr>
        <p:style>
          <a:lnRef idx="1">
            <a:schemeClr val="accent2"/>
          </a:lnRef>
          <a:fillRef idx="2">
            <a:schemeClr val="accent2"/>
          </a:fillRef>
          <a:effectRef idx="1">
            <a:schemeClr val="accent2"/>
          </a:effectRef>
          <a:fontRef idx="minor">
            <a:schemeClr val="dk1"/>
          </a:fontRef>
        </p:style>
        <p:txBody>
          <a:bodyPr lIns="91440" tIns="91440" rIns="34294" bIns="34294" rtlCol="0" anchor="b" anchorCtr="0"/>
          <a:lstStyle/>
          <a:p>
            <a:pPr algn="ctr" defTabSz="932406"/>
            <a:r>
              <a:rPr lang="en-IN" sz="2800" dirty="0">
                <a:solidFill>
                  <a:schemeClr val="tx1"/>
                </a:solidFill>
                <a:ea typeface="Segoe UI" pitchFamily="34" charset="0"/>
                <a:cs typeface="Segoe UI" pitchFamily="34" charset="0"/>
              </a:rPr>
              <a:t>Page C</a:t>
            </a:r>
            <a:endParaRPr lang="en-IN" sz="800" dirty="0">
              <a:solidFill>
                <a:schemeClr val="tx1"/>
              </a:solidFill>
              <a:ea typeface="Segoe UI" pitchFamily="34" charset="0"/>
              <a:cs typeface="Segoe UI" pitchFamily="34" charset="0"/>
            </a:endParaRPr>
          </a:p>
        </p:txBody>
      </p:sp>
      <p:sp>
        <p:nvSpPr>
          <p:cNvPr id="20" name="Arrow: Right 19">
            <a:extLst>
              <a:ext uri="{FF2B5EF4-FFF2-40B4-BE49-F238E27FC236}">
                <a16:creationId xmlns:a16="http://schemas.microsoft.com/office/drawing/2014/main" id="{5F2FDA74-EB67-4B0A-8D77-527481D97D34}"/>
              </a:ext>
            </a:extLst>
          </p:cNvPr>
          <p:cNvSpPr/>
          <p:nvPr/>
        </p:nvSpPr>
        <p:spPr bwMode="auto">
          <a:xfrm>
            <a:off x="4937014" y="5268228"/>
            <a:ext cx="620310" cy="298174"/>
          </a:xfrm>
          <a:prstGeom prst="rightArrow">
            <a:avLst/>
          </a:prstGeom>
          <a:solidFill>
            <a:schemeClr val="bg1"/>
          </a:solidFill>
          <a:ln>
            <a:solidFill>
              <a:schemeClr val="accent1"/>
            </a:solidFill>
            <a:headEnd type="none" w="med" len="med"/>
            <a:tailEnd type="none" w="med" len="med"/>
          </a:ln>
          <a:effectLst/>
          <a:scene3d>
            <a:camera prst="orthographicFront">
              <a:rot lat="0" lon="0" rev="10800000"/>
            </a:camera>
            <a:lightRig rig="threePt" dir="t"/>
          </a:scene3d>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IN" sz="800" dirty="0">
              <a:gradFill>
                <a:gsLst>
                  <a:gs pos="0">
                    <a:srgbClr val="FFFFFF"/>
                  </a:gs>
                  <a:gs pos="100000">
                    <a:srgbClr val="FFFFFF"/>
                  </a:gs>
                </a:gsLst>
                <a:lin ang="5400000" scaled="0"/>
              </a:gradFill>
              <a:ea typeface="Segoe UI" pitchFamily="34" charset="0"/>
              <a:cs typeface="Segoe UI" pitchFamily="34" charset="0"/>
            </a:endParaRPr>
          </a:p>
        </p:txBody>
      </p:sp>
      <p:sp>
        <p:nvSpPr>
          <p:cNvPr id="21" name="Arrow: Right 20">
            <a:extLst>
              <a:ext uri="{FF2B5EF4-FFF2-40B4-BE49-F238E27FC236}">
                <a16:creationId xmlns:a16="http://schemas.microsoft.com/office/drawing/2014/main" id="{DAE99C0E-4DCA-426A-90C0-1E0276D95BFE}"/>
              </a:ext>
            </a:extLst>
          </p:cNvPr>
          <p:cNvSpPr/>
          <p:nvPr/>
        </p:nvSpPr>
        <p:spPr bwMode="auto">
          <a:xfrm>
            <a:off x="7189562" y="5268222"/>
            <a:ext cx="620310" cy="298174"/>
          </a:xfrm>
          <a:prstGeom prst="rightArrow">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IN" sz="800" dirty="0">
              <a:gradFill>
                <a:gsLst>
                  <a:gs pos="0">
                    <a:srgbClr val="FFFFFF"/>
                  </a:gs>
                  <a:gs pos="100000">
                    <a:srgbClr val="FFFFFF"/>
                  </a:gs>
                </a:gsLst>
                <a:lin ang="5400000" scaled="0"/>
              </a:gradFill>
              <a:ea typeface="Segoe UI" pitchFamily="34" charset="0"/>
              <a:cs typeface="Segoe UI" pitchFamily="34" charset="0"/>
            </a:endParaRPr>
          </a:p>
        </p:txBody>
      </p:sp>
      <p:sp>
        <p:nvSpPr>
          <p:cNvPr id="22" name="Arrow: Right 21">
            <a:extLst>
              <a:ext uri="{FF2B5EF4-FFF2-40B4-BE49-F238E27FC236}">
                <a16:creationId xmlns:a16="http://schemas.microsoft.com/office/drawing/2014/main" id="{B3AE4F6F-66FF-40A6-9E60-6D938F9DF3D5}"/>
              </a:ext>
            </a:extLst>
          </p:cNvPr>
          <p:cNvSpPr/>
          <p:nvPr/>
        </p:nvSpPr>
        <p:spPr bwMode="auto">
          <a:xfrm>
            <a:off x="9430690" y="5268222"/>
            <a:ext cx="620310" cy="298174"/>
          </a:xfrm>
          <a:prstGeom prst="rightArrow">
            <a:avLst/>
          </a:prstGeom>
          <a:solidFill>
            <a:schemeClr val="bg1"/>
          </a:solidFill>
          <a:ln>
            <a:solidFill>
              <a:schemeClr val="accent1"/>
            </a:solidFill>
            <a:headEnd type="none" w="med" len="med"/>
            <a:tailEnd type="none" w="med" len="med"/>
          </a:ln>
          <a:effectLst/>
          <a:scene3d>
            <a:camera prst="orthographicFront">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IN" sz="800" dirty="0">
              <a:gradFill>
                <a:gsLst>
                  <a:gs pos="0">
                    <a:srgbClr val="FFFFFF"/>
                  </a:gs>
                  <a:gs pos="100000">
                    <a:srgbClr val="FFFFFF"/>
                  </a:gs>
                </a:gsLst>
                <a:lin ang="5400000" scaled="0"/>
              </a:gradFill>
              <a:ea typeface="Segoe UI" pitchFamily="34" charset="0"/>
              <a:cs typeface="Segoe UI" pitchFamily="34" charset="0"/>
            </a:endParaRPr>
          </a:p>
        </p:txBody>
      </p:sp>
      <p:sp>
        <p:nvSpPr>
          <p:cNvPr id="27" name="Arrow: U-Turn 26">
            <a:extLst>
              <a:ext uri="{FF2B5EF4-FFF2-40B4-BE49-F238E27FC236}">
                <a16:creationId xmlns:a16="http://schemas.microsoft.com/office/drawing/2014/main" id="{45AA3FD1-B6E4-4F82-A81E-15BE324430D6}"/>
              </a:ext>
            </a:extLst>
          </p:cNvPr>
          <p:cNvSpPr/>
          <p:nvPr/>
        </p:nvSpPr>
        <p:spPr bwMode="auto">
          <a:xfrm>
            <a:off x="4036988" y="4117675"/>
            <a:ext cx="7115693" cy="984896"/>
          </a:xfrm>
          <a:prstGeom prst="uturnArrow">
            <a:avLst>
              <a:gd name="adj1" fmla="val 15868"/>
              <a:gd name="adj2" fmla="val 25000"/>
              <a:gd name="adj3" fmla="val 23478"/>
              <a:gd name="adj4" fmla="val 43750"/>
              <a:gd name="adj5" fmla="val 99352"/>
            </a:avLst>
          </a:prstGeom>
          <a:solidFill>
            <a:schemeClr val="bg1"/>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IN" sz="800" dirty="0">
              <a:gradFill>
                <a:gsLst>
                  <a:gs pos="0">
                    <a:srgbClr val="FFFFFF"/>
                  </a:gs>
                  <a:gs pos="100000">
                    <a:srgbClr val="FFFFFF"/>
                  </a:gs>
                </a:gsLst>
                <a:lin ang="5400000" scaled="0"/>
              </a:gradFill>
              <a:ea typeface="Segoe UI" pitchFamily="34" charset="0"/>
              <a:cs typeface="Segoe UI" pitchFamily="34" charset="0"/>
            </a:endParaRPr>
          </a:p>
        </p:txBody>
      </p:sp>
      <p:sp>
        <p:nvSpPr>
          <p:cNvPr id="32" name="Arrow: Right 31">
            <a:extLst>
              <a:ext uri="{FF2B5EF4-FFF2-40B4-BE49-F238E27FC236}">
                <a16:creationId xmlns:a16="http://schemas.microsoft.com/office/drawing/2014/main" id="{BFA25989-72F2-4D60-A2AC-D02AFC2F5D81}"/>
              </a:ext>
            </a:extLst>
          </p:cNvPr>
          <p:cNvSpPr/>
          <p:nvPr/>
        </p:nvSpPr>
        <p:spPr bwMode="auto">
          <a:xfrm>
            <a:off x="7192062" y="5255736"/>
            <a:ext cx="620310" cy="298174"/>
          </a:xfrm>
          <a:prstGeom prst="rightArrow">
            <a:avLst/>
          </a:prstGeom>
          <a:solidFill>
            <a:schemeClr val="bg1"/>
          </a:solidFill>
          <a:ln>
            <a:solidFill>
              <a:schemeClr val="accent1"/>
            </a:solidFill>
            <a:headEnd type="none" w="med" len="med"/>
            <a:tailEnd type="none" w="med" len="med"/>
          </a:ln>
          <a:effectLst/>
          <a:scene3d>
            <a:camera prst="orthographicFront">
              <a:rot lat="0" lon="0" rev="10800000"/>
            </a:camera>
            <a:lightRig rig="threePt" dir="t"/>
          </a:scene3d>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IN" sz="800" dirty="0">
              <a:gradFill>
                <a:gsLst>
                  <a:gs pos="0">
                    <a:srgbClr val="FFFFFF"/>
                  </a:gs>
                  <a:gs pos="100000">
                    <a:srgbClr val="FFFFFF"/>
                  </a:gs>
                </a:gsLst>
                <a:lin ang="5400000" scaled="0"/>
              </a:gradFill>
              <a:ea typeface="Segoe UI" pitchFamily="34" charset="0"/>
              <a:cs typeface="Segoe UI" pitchFamily="34" charset="0"/>
            </a:endParaRPr>
          </a:p>
        </p:txBody>
      </p:sp>
      <p:sp>
        <p:nvSpPr>
          <p:cNvPr id="33" name="Arrow: Right 32">
            <a:extLst>
              <a:ext uri="{FF2B5EF4-FFF2-40B4-BE49-F238E27FC236}">
                <a16:creationId xmlns:a16="http://schemas.microsoft.com/office/drawing/2014/main" id="{53AE92DB-55E6-46CD-B04D-311189E42ED8}"/>
              </a:ext>
            </a:extLst>
          </p:cNvPr>
          <p:cNvSpPr/>
          <p:nvPr/>
        </p:nvSpPr>
        <p:spPr bwMode="auto">
          <a:xfrm>
            <a:off x="9448180" y="5270728"/>
            <a:ext cx="620310" cy="298174"/>
          </a:xfrm>
          <a:prstGeom prst="rightArrow">
            <a:avLst/>
          </a:prstGeom>
          <a:solidFill>
            <a:schemeClr val="bg1"/>
          </a:solidFill>
          <a:ln>
            <a:solidFill>
              <a:schemeClr val="accent1"/>
            </a:solidFill>
            <a:headEnd type="none" w="med" len="med"/>
            <a:tailEnd type="none" w="med" len="med"/>
          </a:ln>
          <a:effectLst/>
          <a:scene3d>
            <a:camera prst="orthographicFront">
              <a:rot lat="0" lon="0" rev="10800000"/>
            </a:camera>
            <a:lightRig rig="threePt" dir="t"/>
          </a:scene3d>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IN" sz="8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519410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500"/>
                                        <p:tgtEl>
                                          <p:spTgt spid="14"/>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500"/>
                                        <p:tgtEl>
                                          <p:spTgt spid="8"/>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fade">
                                      <p:cBhvr>
                                        <p:cTn id="36" dur="500"/>
                                        <p:tgtEl>
                                          <p:spTgt spid="10"/>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16"/>
                                        </p:tgtEl>
                                        <p:attrNameLst>
                                          <p:attrName>style.visibility</p:attrName>
                                        </p:attrNameLst>
                                      </p:cBhvr>
                                      <p:to>
                                        <p:strVal val="visible"/>
                                      </p:to>
                                    </p:set>
                                    <p:animEffect transition="in" filter="fade">
                                      <p:cBhvr>
                                        <p:cTn id="41" dur="500"/>
                                        <p:tgtEl>
                                          <p:spTgt spid="16"/>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fade">
                                      <p:cBhvr>
                                        <p:cTn id="44" dur="500"/>
                                        <p:tgtEl>
                                          <p:spTgt spid="17"/>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8"/>
                                        </p:tgtEl>
                                        <p:attrNameLst>
                                          <p:attrName>style.visibility</p:attrName>
                                        </p:attrNameLst>
                                      </p:cBhvr>
                                      <p:to>
                                        <p:strVal val="visible"/>
                                      </p:to>
                                    </p:set>
                                    <p:animEffect transition="in" filter="fade">
                                      <p:cBhvr>
                                        <p:cTn id="47" dur="500"/>
                                        <p:tgtEl>
                                          <p:spTgt spid="18"/>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9"/>
                                        </p:tgtEl>
                                        <p:attrNameLst>
                                          <p:attrName>style.visibility</p:attrName>
                                        </p:attrNameLst>
                                      </p:cBhvr>
                                      <p:to>
                                        <p:strVal val="visible"/>
                                      </p:to>
                                    </p:set>
                                    <p:animEffect transition="in" filter="fade">
                                      <p:cBhvr>
                                        <p:cTn id="50" dur="500"/>
                                        <p:tgtEl>
                                          <p:spTgt spid="19"/>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1"/>
                                        </p:tgtEl>
                                        <p:attrNameLst>
                                          <p:attrName>style.visibility</p:attrName>
                                        </p:attrNameLst>
                                      </p:cBhvr>
                                      <p:to>
                                        <p:strVal val="visible"/>
                                      </p:to>
                                    </p:set>
                                    <p:animEffect transition="in" filter="fade">
                                      <p:cBhvr>
                                        <p:cTn id="53" dur="500"/>
                                        <p:tgtEl>
                                          <p:spTgt spid="21"/>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22"/>
                                        </p:tgtEl>
                                        <p:attrNameLst>
                                          <p:attrName>style.visibility</p:attrName>
                                        </p:attrNameLst>
                                      </p:cBhvr>
                                      <p:to>
                                        <p:strVal val="visible"/>
                                      </p:to>
                                    </p:set>
                                    <p:animEffect transition="in" filter="fade">
                                      <p:cBhvr>
                                        <p:cTn id="56" dur="500"/>
                                        <p:tgtEl>
                                          <p:spTgt spid="22"/>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27"/>
                                        </p:tgtEl>
                                        <p:attrNameLst>
                                          <p:attrName>style.visibility</p:attrName>
                                        </p:attrNameLst>
                                      </p:cBhvr>
                                      <p:to>
                                        <p:strVal val="visible"/>
                                      </p:to>
                                    </p:set>
                                    <p:animEffect transition="in" filter="fade">
                                      <p:cBhvr>
                                        <p:cTn id="59" dur="500"/>
                                        <p:tgtEl>
                                          <p:spTgt spid="27"/>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31"/>
                                        </p:tgtEl>
                                        <p:attrNameLst>
                                          <p:attrName>style.visibility</p:attrName>
                                        </p:attrNameLst>
                                      </p:cBhvr>
                                      <p:to>
                                        <p:strVal val="visible"/>
                                      </p:to>
                                    </p:set>
                                    <p:animEffect transition="in" filter="fade">
                                      <p:cBhvr>
                                        <p:cTn id="62" dur="500"/>
                                        <p:tgtEl>
                                          <p:spTgt spid="31"/>
                                        </p:tgtEl>
                                      </p:cBhvr>
                                    </p:animEffect>
                                  </p:childTnLst>
                                </p:cTn>
                              </p:par>
                            </p:childTnLst>
                          </p:cTn>
                        </p:par>
                      </p:childTnLst>
                    </p:cTn>
                  </p:par>
                  <p:par>
                    <p:cTn id="63" fill="hold">
                      <p:stCondLst>
                        <p:cond delay="indefinite"/>
                      </p:stCondLst>
                      <p:childTnLst>
                        <p:par>
                          <p:cTn id="64" fill="hold">
                            <p:stCondLst>
                              <p:cond delay="0"/>
                            </p:stCondLst>
                            <p:childTnLst>
                              <p:par>
                                <p:cTn id="65" presetID="1" presetClass="exit" presetSubtype="0" fill="hold" grpId="1" nodeType="clickEffect">
                                  <p:stCondLst>
                                    <p:cond delay="0"/>
                                  </p:stCondLst>
                                  <p:childTnLst>
                                    <p:set>
                                      <p:cBhvr>
                                        <p:cTn id="66" dur="1" fill="hold">
                                          <p:stCondLst>
                                            <p:cond delay="0"/>
                                          </p:stCondLst>
                                        </p:cTn>
                                        <p:tgtEl>
                                          <p:spTgt spid="27"/>
                                        </p:tgtEl>
                                        <p:attrNameLst>
                                          <p:attrName>style.visibility</p:attrName>
                                        </p:attrNameLst>
                                      </p:cBhvr>
                                      <p:to>
                                        <p:strVal val="hidden"/>
                                      </p:to>
                                    </p:set>
                                  </p:childTnLst>
                                </p:cTn>
                              </p:par>
                              <p:par>
                                <p:cTn id="67" presetID="1" presetClass="exit" presetSubtype="0" fill="hold" grpId="1" nodeType="withEffect">
                                  <p:stCondLst>
                                    <p:cond delay="0"/>
                                  </p:stCondLst>
                                  <p:childTnLst>
                                    <p:set>
                                      <p:cBhvr>
                                        <p:cTn id="68" dur="1" fill="hold">
                                          <p:stCondLst>
                                            <p:cond delay="0"/>
                                          </p:stCondLst>
                                        </p:cTn>
                                        <p:tgtEl>
                                          <p:spTgt spid="21"/>
                                        </p:tgtEl>
                                        <p:attrNameLst>
                                          <p:attrName>style.visibility</p:attrName>
                                        </p:attrNameLst>
                                      </p:cBhvr>
                                      <p:to>
                                        <p:strVal val="hidden"/>
                                      </p:to>
                                    </p:set>
                                  </p:childTnLst>
                                </p:cTn>
                              </p:par>
                              <p:par>
                                <p:cTn id="69" presetID="1" presetClass="exit" presetSubtype="0" fill="hold" grpId="1" nodeType="withEffect">
                                  <p:stCondLst>
                                    <p:cond delay="0"/>
                                  </p:stCondLst>
                                  <p:childTnLst>
                                    <p:set>
                                      <p:cBhvr>
                                        <p:cTn id="70" dur="1" fill="hold">
                                          <p:stCondLst>
                                            <p:cond delay="0"/>
                                          </p:stCondLst>
                                        </p:cTn>
                                        <p:tgtEl>
                                          <p:spTgt spid="22"/>
                                        </p:tgtEl>
                                        <p:attrNameLst>
                                          <p:attrName>style.visibility</p:attrName>
                                        </p:attrNameLst>
                                      </p:cBhvr>
                                      <p:to>
                                        <p:strVal val="hidden"/>
                                      </p:to>
                                    </p:set>
                                  </p:childTnLst>
                                </p:cTn>
                              </p:par>
                              <p:par>
                                <p:cTn id="71" presetID="1" presetClass="exit" presetSubtype="0" fill="hold" grpId="1" nodeType="withEffect">
                                  <p:stCondLst>
                                    <p:cond delay="0"/>
                                  </p:stCondLst>
                                  <p:childTnLst>
                                    <p:set>
                                      <p:cBhvr>
                                        <p:cTn id="72" dur="1" fill="hold">
                                          <p:stCondLst>
                                            <p:cond delay="0"/>
                                          </p:stCondLst>
                                        </p:cTn>
                                        <p:tgtEl>
                                          <p:spTgt spid="31"/>
                                        </p:tgtEl>
                                        <p:attrNameLst>
                                          <p:attrName>style.visibility</p:attrName>
                                        </p:attrNameLst>
                                      </p:cBhvr>
                                      <p:to>
                                        <p:strVal val="hidden"/>
                                      </p:to>
                                    </p:set>
                                  </p:childTnLst>
                                </p:cTn>
                              </p:par>
                              <p:par>
                                <p:cTn id="73" presetID="1" presetClass="entr" presetSubtype="0" fill="hold" grpId="0" nodeType="withEffect">
                                  <p:stCondLst>
                                    <p:cond delay="0"/>
                                  </p:stCondLst>
                                  <p:childTnLst>
                                    <p:set>
                                      <p:cBhvr>
                                        <p:cTn id="74" dur="1" fill="hold">
                                          <p:stCondLst>
                                            <p:cond delay="0"/>
                                          </p:stCondLst>
                                        </p:cTn>
                                        <p:tgtEl>
                                          <p:spTgt spid="20"/>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32"/>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33"/>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xit" presetSubtype="0" fill="hold" grpId="1" nodeType="clickEffect">
                                  <p:stCondLst>
                                    <p:cond delay="0"/>
                                  </p:stCondLst>
                                  <p:childTnLst>
                                    <p:set>
                                      <p:cBhvr>
                                        <p:cTn id="82" dur="1" fill="hold">
                                          <p:stCondLst>
                                            <p:cond delay="0"/>
                                          </p:stCondLst>
                                        </p:cTn>
                                        <p:tgtEl>
                                          <p:spTgt spid="19"/>
                                        </p:tgtEl>
                                        <p:attrNameLst>
                                          <p:attrName>style.visibility</p:attrName>
                                        </p:attrNameLst>
                                      </p:cBhvr>
                                      <p:to>
                                        <p:strVal val="hidden"/>
                                      </p:to>
                                    </p:set>
                                  </p:childTnLst>
                                </p:cTn>
                              </p:par>
                              <p:par>
                                <p:cTn id="83" presetID="1" presetClass="exit" presetSubtype="0" fill="hold" grpId="1" nodeType="withEffect">
                                  <p:stCondLst>
                                    <p:cond delay="0"/>
                                  </p:stCondLst>
                                  <p:childTnLst>
                                    <p:set>
                                      <p:cBhvr>
                                        <p:cTn id="84" dur="1" fill="hold">
                                          <p:stCondLst>
                                            <p:cond delay="0"/>
                                          </p:stCondLst>
                                        </p:cTn>
                                        <p:tgtEl>
                                          <p:spTgt spid="33"/>
                                        </p:tgtEl>
                                        <p:attrNameLst>
                                          <p:attrName>style.visibility</p:attrName>
                                        </p:attrNameLst>
                                      </p:cBhvr>
                                      <p:to>
                                        <p:strVal val="hidden"/>
                                      </p:to>
                                    </p:set>
                                  </p:childTnLst>
                                </p:cTn>
                              </p:par>
                            </p:childTnLst>
                          </p:cTn>
                        </p:par>
                      </p:childTnLst>
                    </p:cTn>
                  </p:par>
                  <p:par>
                    <p:cTn id="85" fill="hold">
                      <p:stCondLst>
                        <p:cond delay="indefinite"/>
                      </p:stCondLst>
                      <p:childTnLst>
                        <p:par>
                          <p:cTn id="86" fill="hold">
                            <p:stCondLst>
                              <p:cond delay="0"/>
                            </p:stCondLst>
                            <p:childTnLst>
                              <p:par>
                                <p:cTn id="87" presetID="1" presetClass="exit" presetSubtype="0" fill="hold" grpId="1" nodeType="clickEffect">
                                  <p:stCondLst>
                                    <p:cond delay="0"/>
                                  </p:stCondLst>
                                  <p:childTnLst>
                                    <p:set>
                                      <p:cBhvr>
                                        <p:cTn id="88" dur="1" fill="hold">
                                          <p:stCondLst>
                                            <p:cond delay="0"/>
                                          </p:stCondLst>
                                        </p:cTn>
                                        <p:tgtEl>
                                          <p:spTgt spid="18"/>
                                        </p:tgtEl>
                                        <p:attrNameLst>
                                          <p:attrName>style.visibility</p:attrName>
                                        </p:attrNameLst>
                                      </p:cBhvr>
                                      <p:to>
                                        <p:strVal val="hidden"/>
                                      </p:to>
                                    </p:set>
                                  </p:childTnLst>
                                </p:cTn>
                              </p:par>
                              <p:par>
                                <p:cTn id="89" presetID="1" presetClass="exit" presetSubtype="0" fill="hold" grpId="1" nodeType="withEffect">
                                  <p:stCondLst>
                                    <p:cond delay="0"/>
                                  </p:stCondLst>
                                  <p:childTnLst>
                                    <p:set>
                                      <p:cBhvr>
                                        <p:cTn id="90" dur="1" fill="hold">
                                          <p:stCondLst>
                                            <p:cond delay="0"/>
                                          </p:stCondLst>
                                        </p:cTn>
                                        <p:tgtEl>
                                          <p:spTgt spid="32"/>
                                        </p:tgtEl>
                                        <p:attrNameLst>
                                          <p:attrName>style.visibility</p:attrName>
                                        </p:attrNameLst>
                                      </p:cBhvr>
                                      <p:to>
                                        <p:strVal val="hidden"/>
                                      </p:to>
                                    </p:set>
                                  </p:childTnLst>
                                </p:cTn>
                              </p:par>
                            </p:childTnLst>
                          </p:cTn>
                        </p:par>
                      </p:childTnLst>
                    </p:cTn>
                  </p:par>
                  <p:par>
                    <p:cTn id="91" fill="hold">
                      <p:stCondLst>
                        <p:cond delay="indefinite"/>
                      </p:stCondLst>
                      <p:childTnLst>
                        <p:par>
                          <p:cTn id="92" fill="hold">
                            <p:stCondLst>
                              <p:cond delay="0"/>
                            </p:stCondLst>
                            <p:childTnLst>
                              <p:par>
                                <p:cTn id="93" presetID="1" presetClass="exit" presetSubtype="0" fill="hold" grpId="1" nodeType="clickEffect">
                                  <p:stCondLst>
                                    <p:cond delay="0"/>
                                  </p:stCondLst>
                                  <p:childTnLst>
                                    <p:set>
                                      <p:cBhvr>
                                        <p:cTn id="94" dur="1" fill="hold">
                                          <p:stCondLst>
                                            <p:cond delay="0"/>
                                          </p:stCondLst>
                                        </p:cTn>
                                        <p:tgtEl>
                                          <p:spTgt spid="17"/>
                                        </p:tgtEl>
                                        <p:attrNameLst>
                                          <p:attrName>style.visibility</p:attrName>
                                        </p:attrNameLst>
                                      </p:cBhvr>
                                      <p:to>
                                        <p:strVal val="hidden"/>
                                      </p:to>
                                    </p:set>
                                  </p:childTnLst>
                                </p:cTn>
                              </p:par>
                              <p:par>
                                <p:cTn id="95" presetID="1" presetClass="exit" presetSubtype="0" fill="hold" grpId="1" nodeType="withEffect">
                                  <p:stCondLst>
                                    <p:cond delay="0"/>
                                  </p:stCondLst>
                                  <p:childTnLst>
                                    <p:set>
                                      <p:cBhvr>
                                        <p:cTn id="96" dur="1" fill="hold">
                                          <p:stCondLst>
                                            <p:cond delay="0"/>
                                          </p:stCondLst>
                                        </p:cTn>
                                        <p:tgtEl>
                                          <p:spTgt spid="2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1" grpId="1" animBg="1"/>
      <p:bldP spid="10" grpId="0"/>
      <p:bldP spid="2" grpId="0" animBg="1"/>
      <p:bldP spid="6" grpId="0" animBg="1"/>
      <p:bldP spid="7" grpId="0" animBg="1"/>
      <p:bldP spid="8" grpId="0" animBg="1"/>
      <p:bldP spid="11" grpId="0" animBg="1"/>
      <p:bldP spid="12" grpId="0" animBg="1"/>
      <p:bldP spid="14" grpId="0" animBg="1"/>
      <p:bldP spid="16" grpId="0" animBg="1"/>
      <p:bldP spid="17" grpId="0" animBg="1"/>
      <p:bldP spid="17" grpId="1" animBg="1"/>
      <p:bldP spid="18" grpId="0" animBg="1"/>
      <p:bldP spid="18" grpId="1" animBg="1"/>
      <p:bldP spid="19" grpId="0" animBg="1"/>
      <p:bldP spid="19" grpId="1" animBg="1"/>
      <p:bldP spid="20" grpId="0" animBg="1"/>
      <p:bldP spid="20" grpId="1" animBg="1"/>
      <p:bldP spid="21" grpId="0" animBg="1"/>
      <p:bldP spid="21" grpId="1" animBg="1"/>
      <p:bldP spid="22" grpId="0" animBg="1"/>
      <p:bldP spid="22" grpId="1" animBg="1"/>
      <p:bldP spid="27" grpId="0" animBg="1"/>
      <p:bldP spid="27" grpId="1" animBg="1"/>
      <p:bldP spid="32" grpId="0" animBg="1"/>
      <p:bldP spid="32" grpId="1" animBg="1"/>
      <p:bldP spid="33" grpId="0" animBg="1"/>
      <p:bldP spid="33" grpId="1"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a:solidFill>
                  <a:schemeClr val="bg1"/>
                </a:solidFill>
              </a:rPr>
              <a:t>Prism – </a:t>
            </a:r>
            <a:r>
              <a:rPr lang="en-US" sz="4400" dirty="0">
                <a:solidFill>
                  <a:schemeClr val="bg1"/>
                </a:solidFill>
              </a:rPr>
              <a:t>EventToCommandBehavior</a:t>
            </a:r>
            <a:endParaRPr lang="en-US" dirty="0">
              <a:solidFill>
                <a:schemeClr val="bg1"/>
              </a:solidFill>
            </a:endParaRPr>
          </a:p>
        </p:txBody>
      </p:sp>
      <p:sp>
        <p:nvSpPr>
          <p:cNvPr id="10" name="Text Placeholder 18"/>
          <p:cNvSpPr txBox="1">
            <a:spLocks/>
          </p:cNvSpPr>
          <p:nvPr/>
        </p:nvSpPr>
        <p:spPr>
          <a:xfrm>
            <a:off x="2934111" y="1348565"/>
            <a:ext cx="8458413" cy="5132111"/>
          </a:xfrm>
          <a:prstGeom prst="rect">
            <a:avLst/>
          </a:prstGeom>
        </p:spPr>
        <p:txBody>
          <a:bodyPr vert="horz" wrap="square" lIns="143407" tIns="89630" rIns="143407" bIns="89630" rtlCol="0">
            <a:no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None/>
              <a:tabLst/>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buFont typeface="Wingdings" panose="05000000000000000000" pitchFamily="2" charset="2"/>
              <a:buChar char="ü"/>
            </a:pPr>
            <a:r>
              <a:rPr lang="en-US" sz="3200" dirty="0">
                <a:solidFill>
                  <a:schemeClr val="bg1"/>
                </a:solidFill>
                <a:latin typeface="+mj-lt"/>
              </a:rPr>
              <a:t>EventToCommandBehavior :  Bind event to a command in View Model from XAML.</a:t>
            </a:r>
          </a:p>
          <a:p>
            <a:pPr marL="0" indent="0"/>
            <a:endParaRPr lang="en-US" sz="1600" dirty="0">
              <a:solidFill>
                <a:schemeClr val="bg1"/>
              </a:solidFill>
              <a:latin typeface="+mj-lt"/>
            </a:endParaRPr>
          </a:p>
          <a:p>
            <a:pPr lvl="3">
              <a:buFont typeface="Courier New" panose="02070309020205020404" pitchFamily="49" charset="0"/>
              <a:buChar char="o"/>
            </a:pPr>
            <a:r>
              <a:rPr lang="en-US" sz="2000" b="1" dirty="0">
                <a:solidFill>
                  <a:schemeClr val="bg1"/>
                </a:solidFill>
                <a:latin typeface="+mj-lt"/>
              </a:rPr>
              <a:t>EventName :</a:t>
            </a:r>
            <a:r>
              <a:rPr lang="en-US" sz="2000" dirty="0">
                <a:solidFill>
                  <a:schemeClr val="bg1"/>
                </a:solidFill>
                <a:latin typeface="+mj-lt"/>
              </a:rPr>
              <a:t> The name of the event to listen to. For example ItemTapped</a:t>
            </a:r>
          </a:p>
          <a:p>
            <a:pPr lvl="3">
              <a:buFont typeface="Courier New" panose="02070309020205020404" pitchFamily="49" charset="0"/>
              <a:buChar char="o"/>
            </a:pPr>
            <a:r>
              <a:rPr lang="en-US" sz="2000" b="1" dirty="0">
                <a:solidFill>
                  <a:schemeClr val="bg1"/>
                </a:solidFill>
                <a:latin typeface="+mj-lt"/>
              </a:rPr>
              <a:t>Command :</a:t>
            </a:r>
            <a:r>
              <a:rPr lang="en-US" sz="2000" dirty="0">
                <a:solidFill>
                  <a:schemeClr val="bg1"/>
                </a:solidFill>
                <a:latin typeface="+mj-lt"/>
              </a:rPr>
              <a:t> The ICommand that will be executed when the event is raised</a:t>
            </a:r>
          </a:p>
          <a:p>
            <a:pPr lvl="3">
              <a:buFont typeface="Courier New" panose="02070309020205020404" pitchFamily="49" charset="0"/>
              <a:buChar char="o"/>
            </a:pPr>
            <a:r>
              <a:rPr lang="en-US" sz="2000" b="1" dirty="0">
                <a:solidFill>
                  <a:schemeClr val="bg1"/>
                </a:solidFill>
                <a:latin typeface="+mj-lt"/>
              </a:rPr>
              <a:t>CommandParameter :</a:t>
            </a:r>
            <a:r>
              <a:rPr lang="en-US" sz="2000" dirty="0">
                <a:solidFill>
                  <a:schemeClr val="bg1"/>
                </a:solidFill>
                <a:latin typeface="+mj-lt"/>
              </a:rPr>
              <a:t> The parameter that will be sent to the ICommand.Execute(object) method</a:t>
            </a:r>
          </a:p>
          <a:p>
            <a:pPr lvl="3">
              <a:buFont typeface="Courier New" panose="02070309020205020404" pitchFamily="49" charset="0"/>
              <a:buChar char="o"/>
            </a:pPr>
            <a:r>
              <a:rPr lang="en-US" sz="2000" b="1" dirty="0">
                <a:solidFill>
                  <a:schemeClr val="bg1"/>
                </a:solidFill>
                <a:latin typeface="+mj-lt"/>
              </a:rPr>
              <a:t>EventArgsConverter :</a:t>
            </a:r>
            <a:r>
              <a:rPr lang="en-US" sz="2000" dirty="0">
                <a:solidFill>
                  <a:schemeClr val="bg1"/>
                </a:solidFill>
                <a:latin typeface="+mj-lt"/>
              </a:rPr>
              <a:t> Instance of IValueConverter that allows operating on the EventArgs type for the EventName</a:t>
            </a:r>
          </a:p>
          <a:p>
            <a:pPr lvl="3">
              <a:buFont typeface="Courier New" panose="02070309020205020404" pitchFamily="49" charset="0"/>
              <a:buChar char="o"/>
            </a:pPr>
            <a:r>
              <a:rPr lang="en-US" sz="2000" b="1" dirty="0">
                <a:solidFill>
                  <a:schemeClr val="bg1"/>
                </a:solidFill>
                <a:latin typeface="+mj-lt"/>
              </a:rPr>
              <a:t>EventArgsConverterParameter :</a:t>
            </a:r>
            <a:r>
              <a:rPr lang="en-US" sz="2000" dirty="0">
                <a:solidFill>
                  <a:schemeClr val="bg1"/>
                </a:solidFill>
                <a:latin typeface="+mj-lt"/>
              </a:rPr>
              <a:t> The parameter that will be sent as the parameter argument to IValueConverter.Convert method</a:t>
            </a:r>
          </a:p>
          <a:p>
            <a:pPr lvl="3">
              <a:buFont typeface="Courier New" panose="02070309020205020404" pitchFamily="49" charset="0"/>
              <a:buChar char="o"/>
            </a:pPr>
            <a:r>
              <a:rPr lang="en-US" sz="2000" b="1" dirty="0">
                <a:solidFill>
                  <a:schemeClr val="bg1"/>
                </a:solidFill>
                <a:latin typeface="+mj-lt"/>
              </a:rPr>
              <a:t>EventArgsParameterPath :</a:t>
            </a:r>
            <a:r>
              <a:rPr lang="en-US" sz="2000" dirty="0">
                <a:solidFill>
                  <a:schemeClr val="bg1"/>
                </a:solidFill>
                <a:latin typeface="+mj-lt"/>
              </a:rPr>
              <a:t> Parameter path to extract property from EventArgs that will be passed to ICommand.Execute(object)</a:t>
            </a:r>
            <a:endParaRPr lang="en-US" sz="2600" dirty="0">
              <a:solidFill>
                <a:schemeClr val="bg1"/>
              </a:solidFill>
              <a:latin typeface="+mj-lt"/>
            </a:endParaRPr>
          </a:p>
        </p:txBody>
      </p:sp>
      <p:pic>
        <p:nvPicPr>
          <p:cNvPr id="5" name="Picture 4" descr="Prism Library">
            <a:extLst>
              <a:ext uri="{FF2B5EF4-FFF2-40B4-BE49-F238E27FC236}">
                <a16:creationId xmlns:a16="http://schemas.microsoft.com/office/drawing/2014/main" id="{31887925-7827-4454-B998-A717EB3AEF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6802" y="2444103"/>
            <a:ext cx="2171700" cy="2171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0602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xEl>
                                              <p:pRg st="2" end="2"/>
                                            </p:txEl>
                                          </p:spTgt>
                                        </p:tgtEl>
                                        <p:attrNameLst>
                                          <p:attrName>style.visibility</p:attrName>
                                        </p:attrNameLst>
                                      </p:cBhvr>
                                      <p:to>
                                        <p:strVal val="visible"/>
                                      </p:to>
                                    </p:set>
                                    <p:animEffect transition="in" filter="fade">
                                      <p:cBhvr>
                                        <p:cTn id="12" dur="500"/>
                                        <p:tgtEl>
                                          <p:spTgt spid="10">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xEl>
                                              <p:pRg st="3" end="3"/>
                                            </p:txEl>
                                          </p:spTgt>
                                        </p:tgtEl>
                                        <p:attrNameLst>
                                          <p:attrName>style.visibility</p:attrName>
                                        </p:attrNameLst>
                                      </p:cBhvr>
                                      <p:to>
                                        <p:strVal val="visible"/>
                                      </p:to>
                                    </p:set>
                                    <p:animEffect transition="in" filter="fade">
                                      <p:cBhvr>
                                        <p:cTn id="17" dur="500"/>
                                        <p:tgtEl>
                                          <p:spTgt spid="10">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
                                            <p:txEl>
                                              <p:pRg st="4" end="4"/>
                                            </p:txEl>
                                          </p:spTgt>
                                        </p:tgtEl>
                                        <p:attrNameLst>
                                          <p:attrName>style.visibility</p:attrName>
                                        </p:attrNameLst>
                                      </p:cBhvr>
                                      <p:to>
                                        <p:strVal val="visible"/>
                                      </p:to>
                                    </p:set>
                                    <p:animEffect transition="in" filter="fade">
                                      <p:cBhvr>
                                        <p:cTn id="22" dur="500"/>
                                        <p:tgtEl>
                                          <p:spTgt spid="10">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0">
                                            <p:txEl>
                                              <p:pRg st="5" end="5"/>
                                            </p:txEl>
                                          </p:spTgt>
                                        </p:tgtEl>
                                        <p:attrNameLst>
                                          <p:attrName>style.visibility</p:attrName>
                                        </p:attrNameLst>
                                      </p:cBhvr>
                                      <p:to>
                                        <p:strVal val="visible"/>
                                      </p:to>
                                    </p:set>
                                    <p:animEffect transition="in" filter="fade">
                                      <p:cBhvr>
                                        <p:cTn id="27" dur="500"/>
                                        <p:tgtEl>
                                          <p:spTgt spid="10">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0">
                                            <p:txEl>
                                              <p:pRg st="6" end="6"/>
                                            </p:txEl>
                                          </p:spTgt>
                                        </p:tgtEl>
                                        <p:attrNameLst>
                                          <p:attrName>style.visibility</p:attrName>
                                        </p:attrNameLst>
                                      </p:cBhvr>
                                      <p:to>
                                        <p:strVal val="visible"/>
                                      </p:to>
                                    </p:set>
                                    <p:animEffect transition="in" filter="fade">
                                      <p:cBhvr>
                                        <p:cTn id="32" dur="500"/>
                                        <p:tgtEl>
                                          <p:spTgt spid="10">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0">
                                            <p:txEl>
                                              <p:pRg st="7" end="7"/>
                                            </p:txEl>
                                          </p:spTgt>
                                        </p:tgtEl>
                                        <p:attrNameLst>
                                          <p:attrName>style.visibility</p:attrName>
                                        </p:attrNameLst>
                                      </p:cBhvr>
                                      <p:to>
                                        <p:strVal val="visible"/>
                                      </p:to>
                                    </p:set>
                                    <p:animEffect transition="in" filter="fade">
                                      <p:cBhvr>
                                        <p:cTn id="37" dur="500"/>
                                        <p:tgtEl>
                                          <p:spTgt spid="10">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F3D9517-6FE1-40E7-9ACD-F3508C88F7DA}"/>
              </a:ext>
            </a:extLst>
          </p:cNvPr>
          <p:cNvSpPr/>
          <p:nvPr/>
        </p:nvSpPr>
        <p:spPr bwMode="auto">
          <a:xfrm>
            <a:off x="3284657" y="2173357"/>
            <a:ext cx="8289876" cy="4227443"/>
          </a:xfrm>
          <a:prstGeom prst="rect">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IN" sz="800" dirty="0">
              <a:gradFill>
                <a:gsLst>
                  <a:gs pos="0">
                    <a:srgbClr val="FFFFFF"/>
                  </a:gs>
                  <a:gs pos="100000">
                    <a:srgbClr val="FFFFFF"/>
                  </a:gs>
                </a:gsLst>
                <a:lin ang="5400000" scaled="0"/>
              </a:gradFill>
              <a:ea typeface="Segoe UI" pitchFamily="34" charset="0"/>
              <a:cs typeface="Segoe UI" pitchFamily="34" charset="0"/>
            </a:endParaRPr>
          </a:p>
        </p:txBody>
      </p:sp>
      <p:sp>
        <p:nvSpPr>
          <p:cNvPr id="9" name="Title 8"/>
          <p:cNvSpPr>
            <a:spLocks noGrp="1"/>
          </p:cNvSpPr>
          <p:nvPr>
            <p:ph type="title"/>
          </p:nvPr>
        </p:nvSpPr>
        <p:spPr/>
        <p:txBody>
          <a:bodyPr/>
          <a:lstStyle/>
          <a:p>
            <a:r>
              <a:rPr lang="en-US" dirty="0">
                <a:solidFill>
                  <a:schemeClr val="bg1"/>
                </a:solidFill>
              </a:rPr>
              <a:t>Prism – </a:t>
            </a:r>
            <a:r>
              <a:rPr lang="en-US" sz="4800" dirty="0">
                <a:solidFill>
                  <a:schemeClr val="bg1"/>
                </a:solidFill>
              </a:rPr>
              <a:t>EventToCommandBehavior</a:t>
            </a:r>
            <a:endParaRPr lang="en-US" dirty="0">
              <a:solidFill>
                <a:schemeClr val="bg1"/>
              </a:solidFill>
            </a:endParaRPr>
          </a:p>
        </p:txBody>
      </p:sp>
      <p:sp>
        <p:nvSpPr>
          <p:cNvPr id="10" name="Text Placeholder 18"/>
          <p:cNvSpPr txBox="1">
            <a:spLocks/>
          </p:cNvSpPr>
          <p:nvPr/>
        </p:nvSpPr>
        <p:spPr>
          <a:xfrm>
            <a:off x="2934111" y="1441329"/>
            <a:ext cx="8990969" cy="5132111"/>
          </a:xfrm>
          <a:prstGeom prst="rect">
            <a:avLst/>
          </a:prstGeom>
        </p:spPr>
        <p:txBody>
          <a:bodyPr vert="horz" wrap="square" lIns="143407" tIns="89630" rIns="143407" bIns="89630" rtlCol="0">
            <a:no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None/>
              <a:tabLst/>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buFont typeface="Wingdings" panose="05000000000000000000" pitchFamily="2" charset="2"/>
              <a:buChar char="ü"/>
            </a:pPr>
            <a:r>
              <a:rPr lang="en-US" sz="3200" dirty="0">
                <a:solidFill>
                  <a:schemeClr val="bg1"/>
                </a:solidFill>
                <a:latin typeface="+mj-lt"/>
              </a:rPr>
              <a:t>Declare namespace and Bind command.</a:t>
            </a:r>
          </a:p>
          <a:p>
            <a:endParaRPr lang="fr-FR" sz="1800" dirty="0">
              <a:solidFill>
                <a:schemeClr val="bg1"/>
              </a:solidFill>
              <a:latin typeface="+mj-lt"/>
            </a:endParaRPr>
          </a:p>
          <a:p>
            <a:pPr marL="342900" lvl="1" indent="0">
              <a:buNone/>
            </a:pPr>
            <a:r>
              <a:rPr lang="fr-FR" sz="2000" dirty="0">
                <a:solidFill>
                  <a:schemeClr val="bg1"/>
                </a:solidFill>
                <a:latin typeface="+mj-lt"/>
              </a:rPr>
              <a:t>&lt;ContentPage xmlns="http://xamarin.com/schemas/2014/forms" </a:t>
            </a:r>
          </a:p>
          <a:p>
            <a:pPr marL="342900" lvl="1" indent="0">
              <a:buNone/>
            </a:pPr>
            <a:r>
              <a:rPr lang="en-IN" sz="2000" dirty="0">
                <a:solidFill>
                  <a:schemeClr val="bg1"/>
                </a:solidFill>
                <a:latin typeface="+mj-lt"/>
              </a:rPr>
              <a:t>             xmlns:x="http://schemas.microsoft.com/winfx/2009/xaml" </a:t>
            </a:r>
          </a:p>
          <a:p>
            <a:pPr marL="342900" lvl="1" indent="0">
              <a:buNone/>
            </a:pPr>
            <a:r>
              <a:rPr lang="en-IN" sz="2000" dirty="0">
                <a:solidFill>
                  <a:schemeClr val="bg1"/>
                </a:solidFill>
                <a:latin typeface="+mj-lt"/>
              </a:rPr>
              <a:t>             x:Class="MyNamespace.ContentPage"</a:t>
            </a:r>
          </a:p>
          <a:p>
            <a:pPr marL="342900" lvl="1" indent="0">
              <a:buNone/>
            </a:pPr>
            <a:r>
              <a:rPr lang="en-IN" sz="2000" dirty="0">
                <a:solidFill>
                  <a:schemeClr val="bg1"/>
                </a:solidFill>
                <a:latin typeface="+mj-lt"/>
              </a:rPr>
              <a:t>             </a:t>
            </a:r>
            <a:r>
              <a:rPr lang="en-IN" sz="2000" dirty="0">
                <a:solidFill>
                  <a:schemeClr val="bg1"/>
                </a:solidFill>
                <a:highlight>
                  <a:srgbClr val="000000"/>
                </a:highlight>
                <a:latin typeface="+mj-lt"/>
              </a:rPr>
              <a:t>xmlns:b="clr-namespace:Prism.Behaviors;assembly=Prism.Forms"</a:t>
            </a:r>
            <a:r>
              <a:rPr lang="en-IN" sz="2000" dirty="0">
                <a:solidFill>
                  <a:schemeClr val="bg1"/>
                </a:solidFill>
                <a:latin typeface="+mj-lt"/>
              </a:rPr>
              <a:t>&gt;</a:t>
            </a:r>
          </a:p>
          <a:p>
            <a:pPr marL="342900" lvl="1" indent="0">
              <a:buNone/>
            </a:pPr>
            <a:r>
              <a:rPr lang="en-IN" sz="2000" dirty="0">
                <a:solidFill>
                  <a:schemeClr val="bg1"/>
                </a:solidFill>
                <a:latin typeface="+mj-lt"/>
              </a:rPr>
              <a:t>    &lt;ListView&gt;</a:t>
            </a:r>
          </a:p>
          <a:p>
            <a:pPr marL="342900" lvl="1" indent="0">
              <a:buNone/>
            </a:pPr>
            <a:r>
              <a:rPr lang="en-IN" sz="2000" dirty="0">
                <a:solidFill>
                  <a:schemeClr val="bg1"/>
                </a:solidFill>
                <a:latin typeface="+mj-lt"/>
              </a:rPr>
              <a:t>        &lt;ListView.Behaviors&gt;</a:t>
            </a:r>
          </a:p>
          <a:p>
            <a:pPr marL="342900" lvl="1" indent="0">
              <a:buNone/>
            </a:pPr>
            <a:r>
              <a:rPr lang="en-IN" sz="2000" dirty="0">
                <a:solidFill>
                  <a:schemeClr val="bg1"/>
                </a:solidFill>
                <a:latin typeface="+mj-lt"/>
              </a:rPr>
              <a:t>            </a:t>
            </a:r>
            <a:r>
              <a:rPr lang="en-IN" sz="2000" dirty="0">
                <a:solidFill>
                  <a:schemeClr val="bg1"/>
                </a:solidFill>
                <a:highlight>
                  <a:srgbClr val="000000"/>
                </a:highlight>
                <a:latin typeface="+mj-lt"/>
              </a:rPr>
              <a:t>&lt;b:EventToCommandBehavior EventName="ItemTapped"</a:t>
            </a:r>
            <a:r>
              <a:rPr lang="en-IN" sz="2000" dirty="0">
                <a:solidFill>
                  <a:schemeClr val="bg1"/>
                </a:solidFill>
                <a:latin typeface="+mj-lt"/>
              </a:rPr>
              <a:t> </a:t>
            </a:r>
          </a:p>
          <a:p>
            <a:pPr marL="342900" lvl="1" indent="0">
              <a:buNone/>
            </a:pPr>
            <a:r>
              <a:rPr lang="en-IN" sz="2000" dirty="0">
                <a:solidFill>
                  <a:schemeClr val="bg1"/>
                </a:solidFill>
                <a:latin typeface="+mj-lt"/>
              </a:rPr>
              <a:t>                                      </a:t>
            </a:r>
            <a:r>
              <a:rPr lang="en-IN" sz="2000" dirty="0">
                <a:solidFill>
                  <a:schemeClr val="bg1"/>
                </a:solidFill>
                <a:highlight>
                  <a:srgbClr val="000000"/>
                </a:highlight>
                <a:latin typeface="+mj-lt"/>
              </a:rPr>
              <a:t>Command="{Binding ItemTappedCommand}"</a:t>
            </a:r>
          </a:p>
          <a:p>
            <a:pPr marL="342900" lvl="1" indent="0">
              <a:buNone/>
            </a:pPr>
            <a:r>
              <a:rPr lang="en-IN" sz="2000" dirty="0">
                <a:solidFill>
                  <a:schemeClr val="bg1"/>
                </a:solidFill>
                <a:latin typeface="+mj-lt"/>
              </a:rPr>
              <a:t>                                      </a:t>
            </a:r>
            <a:r>
              <a:rPr lang="en-IN" sz="2000" dirty="0">
                <a:solidFill>
                  <a:schemeClr val="bg1"/>
                </a:solidFill>
                <a:highlight>
                  <a:srgbClr val="000000"/>
                </a:highlight>
                <a:latin typeface="+mj-lt"/>
              </a:rPr>
              <a:t>CommandParameter="MyParameter" /&gt;</a:t>
            </a:r>
          </a:p>
          <a:p>
            <a:pPr marL="342900" lvl="1" indent="0">
              <a:buNone/>
            </a:pPr>
            <a:r>
              <a:rPr lang="en-IN" sz="2000" dirty="0">
                <a:solidFill>
                  <a:schemeClr val="bg1"/>
                </a:solidFill>
                <a:latin typeface="+mj-lt"/>
              </a:rPr>
              <a:t>        &lt;/ListView.Behaviors&gt;</a:t>
            </a:r>
          </a:p>
          <a:p>
            <a:pPr marL="342900" lvl="1" indent="0">
              <a:buNone/>
            </a:pPr>
            <a:r>
              <a:rPr lang="en-IN" sz="2000" dirty="0">
                <a:solidFill>
                  <a:schemeClr val="bg1"/>
                </a:solidFill>
                <a:latin typeface="+mj-lt"/>
              </a:rPr>
              <a:t>    &lt;/ListView&gt;</a:t>
            </a:r>
          </a:p>
          <a:p>
            <a:pPr marL="342900" lvl="1" indent="0">
              <a:buNone/>
            </a:pPr>
            <a:r>
              <a:rPr lang="en-IN" sz="2000" dirty="0">
                <a:solidFill>
                  <a:schemeClr val="bg1"/>
                </a:solidFill>
                <a:latin typeface="+mj-lt"/>
              </a:rPr>
              <a:t>&lt;/ContentPage&gt;</a:t>
            </a:r>
            <a:endParaRPr lang="en-US" sz="2200" dirty="0">
              <a:solidFill>
                <a:schemeClr val="bg1"/>
              </a:solidFill>
              <a:latin typeface="+mj-lt"/>
            </a:endParaRPr>
          </a:p>
        </p:txBody>
      </p:sp>
      <p:pic>
        <p:nvPicPr>
          <p:cNvPr id="5" name="Picture 4" descr="Prism Library">
            <a:extLst>
              <a:ext uri="{FF2B5EF4-FFF2-40B4-BE49-F238E27FC236}">
                <a16:creationId xmlns:a16="http://schemas.microsoft.com/office/drawing/2014/main" id="{31887925-7827-4454-B998-A717EB3AEF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6802" y="2444103"/>
            <a:ext cx="2171700" cy="2171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80577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a:solidFill>
                  <a:schemeClr val="bg1"/>
                </a:solidFill>
              </a:rPr>
              <a:t>Prism – What else it offers?</a:t>
            </a:r>
          </a:p>
        </p:txBody>
      </p:sp>
      <p:sp>
        <p:nvSpPr>
          <p:cNvPr id="10" name="Text Placeholder 18"/>
          <p:cNvSpPr txBox="1">
            <a:spLocks/>
          </p:cNvSpPr>
          <p:nvPr/>
        </p:nvSpPr>
        <p:spPr>
          <a:xfrm>
            <a:off x="2934111" y="1441329"/>
            <a:ext cx="8458413" cy="5132111"/>
          </a:xfrm>
          <a:prstGeom prst="rect">
            <a:avLst/>
          </a:prstGeom>
        </p:spPr>
        <p:txBody>
          <a:bodyPr vert="horz" wrap="square" lIns="143407" tIns="89630" rIns="143407" bIns="89630" rtlCol="0">
            <a:no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None/>
              <a:tabLst/>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buFont typeface="Wingdings" panose="05000000000000000000" pitchFamily="2" charset="2"/>
              <a:buChar char="ü"/>
            </a:pPr>
            <a:r>
              <a:rPr lang="en-US" sz="3200" dirty="0">
                <a:solidFill>
                  <a:schemeClr val="bg1"/>
                </a:solidFill>
                <a:latin typeface="+mj-lt"/>
              </a:rPr>
              <a:t>Passing &amp; Receiving page parameters</a:t>
            </a:r>
          </a:p>
          <a:p>
            <a:pPr marL="457200" indent="-457200">
              <a:buFont typeface="Wingdings" panose="05000000000000000000" pitchFamily="2" charset="2"/>
              <a:buChar char="ü"/>
            </a:pPr>
            <a:r>
              <a:rPr lang="en-US" sz="3200" dirty="0">
                <a:solidFill>
                  <a:schemeClr val="bg1"/>
                </a:solidFill>
                <a:latin typeface="+mj-lt"/>
              </a:rPr>
              <a:t>Registering services</a:t>
            </a:r>
          </a:p>
          <a:p>
            <a:pPr marL="457200" indent="-457200">
              <a:buFont typeface="Wingdings" panose="05000000000000000000" pitchFamily="2" charset="2"/>
              <a:buChar char="ü"/>
            </a:pPr>
            <a:r>
              <a:rPr lang="en-US" sz="3200" dirty="0">
                <a:solidFill>
                  <a:schemeClr val="bg1"/>
                </a:solidFill>
                <a:latin typeface="+mj-lt"/>
              </a:rPr>
              <a:t>Displaying alerts</a:t>
            </a:r>
          </a:p>
          <a:p>
            <a:pPr marL="457200" indent="-457200">
              <a:buFont typeface="Wingdings" panose="05000000000000000000" pitchFamily="2" charset="2"/>
              <a:buChar char="ü"/>
            </a:pPr>
            <a:r>
              <a:rPr lang="en-US" sz="3200" dirty="0">
                <a:solidFill>
                  <a:schemeClr val="bg1"/>
                </a:solidFill>
                <a:latin typeface="+mj-lt"/>
              </a:rPr>
              <a:t>Delegate Commands</a:t>
            </a:r>
          </a:p>
          <a:p>
            <a:pPr marL="457200" indent="-457200">
              <a:buFont typeface="Wingdings" panose="05000000000000000000" pitchFamily="2" charset="2"/>
              <a:buChar char="ü"/>
            </a:pPr>
            <a:r>
              <a:rPr lang="en-US" sz="3200" dirty="0">
                <a:solidFill>
                  <a:schemeClr val="bg1"/>
                </a:solidFill>
                <a:latin typeface="+mj-lt"/>
              </a:rPr>
              <a:t>Bindable Base</a:t>
            </a:r>
          </a:p>
          <a:p>
            <a:pPr marL="457200" indent="-457200">
              <a:buFont typeface="Wingdings" panose="05000000000000000000" pitchFamily="2" charset="2"/>
              <a:buChar char="ü"/>
            </a:pPr>
            <a:r>
              <a:rPr lang="en-US" sz="3200" dirty="0">
                <a:solidFill>
                  <a:schemeClr val="bg1"/>
                </a:solidFill>
                <a:latin typeface="+mj-lt"/>
              </a:rPr>
              <a:t>Platform Services</a:t>
            </a:r>
          </a:p>
          <a:p>
            <a:pPr marL="457200" indent="-457200">
              <a:buFont typeface="Wingdings" panose="05000000000000000000" pitchFamily="2" charset="2"/>
              <a:buChar char="ü"/>
            </a:pPr>
            <a:r>
              <a:rPr lang="en-US" sz="3200" dirty="0">
                <a:solidFill>
                  <a:schemeClr val="bg1"/>
                </a:solidFill>
                <a:latin typeface="+mj-lt"/>
              </a:rPr>
              <a:t>IDestructible</a:t>
            </a:r>
          </a:p>
          <a:p>
            <a:pPr marL="457200" indent="-457200">
              <a:buFont typeface="Wingdings" panose="05000000000000000000" pitchFamily="2" charset="2"/>
              <a:buChar char="ü"/>
            </a:pPr>
            <a:r>
              <a:rPr lang="en-US" sz="3200" dirty="0">
                <a:solidFill>
                  <a:schemeClr val="bg1"/>
                </a:solidFill>
                <a:latin typeface="+mj-lt"/>
              </a:rPr>
              <a:t>Modules</a:t>
            </a:r>
          </a:p>
        </p:txBody>
      </p:sp>
      <p:pic>
        <p:nvPicPr>
          <p:cNvPr id="5" name="Picture 4" descr="Prism Library">
            <a:extLst>
              <a:ext uri="{FF2B5EF4-FFF2-40B4-BE49-F238E27FC236}">
                <a16:creationId xmlns:a16="http://schemas.microsoft.com/office/drawing/2014/main" id="{31887925-7827-4454-B998-A717EB3AEF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6802" y="2444103"/>
            <a:ext cx="2171700" cy="2171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5247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xEl>
                                              <p:pRg st="1" end="1"/>
                                            </p:txEl>
                                          </p:spTgt>
                                        </p:tgtEl>
                                        <p:attrNameLst>
                                          <p:attrName>style.visibility</p:attrName>
                                        </p:attrNameLst>
                                      </p:cBhvr>
                                      <p:to>
                                        <p:strVal val="visible"/>
                                      </p:to>
                                    </p:set>
                                    <p:animEffect transition="in" filter="fade">
                                      <p:cBhvr>
                                        <p:cTn id="12" dur="500"/>
                                        <p:tgtEl>
                                          <p:spTgt spid="1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xEl>
                                              <p:pRg st="2" end="2"/>
                                            </p:txEl>
                                          </p:spTgt>
                                        </p:tgtEl>
                                        <p:attrNameLst>
                                          <p:attrName>style.visibility</p:attrName>
                                        </p:attrNameLst>
                                      </p:cBhvr>
                                      <p:to>
                                        <p:strVal val="visible"/>
                                      </p:to>
                                    </p:set>
                                    <p:animEffect transition="in" filter="fade">
                                      <p:cBhvr>
                                        <p:cTn id="17" dur="500"/>
                                        <p:tgtEl>
                                          <p:spTgt spid="1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
                                            <p:txEl>
                                              <p:pRg st="3" end="3"/>
                                            </p:txEl>
                                          </p:spTgt>
                                        </p:tgtEl>
                                        <p:attrNameLst>
                                          <p:attrName>style.visibility</p:attrName>
                                        </p:attrNameLst>
                                      </p:cBhvr>
                                      <p:to>
                                        <p:strVal val="visible"/>
                                      </p:to>
                                    </p:set>
                                    <p:animEffect transition="in" filter="fade">
                                      <p:cBhvr>
                                        <p:cTn id="22" dur="500"/>
                                        <p:tgtEl>
                                          <p:spTgt spid="10">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0">
                                            <p:txEl>
                                              <p:pRg st="4" end="4"/>
                                            </p:txEl>
                                          </p:spTgt>
                                        </p:tgtEl>
                                        <p:attrNameLst>
                                          <p:attrName>style.visibility</p:attrName>
                                        </p:attrNameLst>
                                      </p:cBhvr>
                                      <p:to>
                                        <p:strVal val="visible"/>
                                      </p:to>
                                    </p:set>
                                    <p:animEffect transition="in" filter="fade">
                                      <p:cBhvr>
                                        <p:cTn id="27" dur="500"/>
                                        <p:tgtEl>
                                          <p:spTgt spid="10">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0">
                                            <p:txEl>
                                              <p:pRg st="5" end="5"/>
                                            </p:txEl>
                                          </p:spTgt>
                                        </p:tgtEl>
                                        <p:attrNameLst>
                                          <p:attrName>style.visibility</p:attrName>
                                        </p:attrNameLst>
                                      </p:cBhvr>
                                      <p:to>
                                        <p:strVal val="visible"/>
                                      </p:to>
                                    </p:set>
                                    <p:animEffect transition="in" filter="fade">
                                      <p:cBhvr>
                                        <p:cTn id="32" dur="500"/>
                                        <p:tgtEl>
                                          <p:spTgt spid="10">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0">
                                            <p:txEl>
                                              <p:pRg st="6" end="6"/>
                                            </p:txEl>
                                          </p:spTgt>
                                        </p:tgtEl>
                                        <p:attrNameLst>
                                          <p:attrName>style.visibility</p:attrName>
                                        </p:attrNameLst>
                                      </p:cBhvr>
                                      <p:to>
                                        <p:strVal val="visible"/>
                                      </p:to>
                                    </p:set>
                                    <p:animEffect transition="in" filter="fade">
                                      <p:cBhvr>
                                        <p:cTn id="37" dur="500"/>
                                        <p:tgtEl>
                                          <p:spTgt spid="10">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0">
                                            <p:txEl>
                                              <p:pRg st="7" end="7"/>
                                            </p:txEl>
                                          </p:spTgt>
                                        </p:tgtEl>
                                        <p:attrNameLst>
                                          <p:attrName>style.visibility</p:attrName>
                                        </p:attrNameLst>
                                      </p:cBhvr>
                                      <p:to>
                                        <p:strVal val="visible"/>
                                      </p:to>
                                    </p:set>
                                    <p:animEffect transition="in" filter="fade">
                                      <p:cBhvr>
                                        <p:cTn id="42" dur="500"/>
                                        <p:tgtEl>
                                          <p:spTgt spid="10">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uiExpand="1"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016675F-28DC-40D7-87BD-E91C0745B7E8}"/>
              </a:ext>
            </a:extLst>
          </p:cNvPr>
          <p:cNvSpPr>
            <a:spLocks noGrp="1"/>
          </p:cNvSpPr>
          <p:nvPr>
            <p:ph type="title"/>
          </p:nvPr>
        </p:nvSpPr>
        <p:spPr>
          <a:xfrm>
            <a:off x="269092" y="2612276"/>
            <a:ext cx="12120880" cy="1031429"/>
          </a:xfrm>
        </p:spPr>
        <p:txBody>
          <a:bodyPr/>
          <a:lstStyle/>
          <a:p>
            <a:pPr defTabSz="932742"/>
            <a:r>
              <a:rPr lang="en-US" sz="4600" b="1" spc="-102" dirty="0">
                <a:solidFill>
                  <a:schemeClr val="bg1"/>
                </a:solidFill>
                <a:latin typeface="+mn-lt"/>
              </a:rPr>
              <a:t>Let's code an Application</a:t>
            </a:r>
            <a:endParaRPr lang="en-IN" sz="4600" b="1" spc="-102" dirty="0">
              <a:solidFill>
                <a:schemeClr val="bg1"/>
              </a:solidFill>
              <a:latin typeface="+mn-lt"/>
            </a:endParaRPr>
          </a:p>
        </p:txBody>
      </p:sp>
    </p:spTree>
    <p:extLst>
      <p:ext uri="{BB962C8B-B14F-4D97-AF65-F5344CB8AC3E}">
        <p14:creationId xmlns:p14="http://schemas.microsoft.com/office/powerpoint/2010/main" val="1043674661"/>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779C89C6-C6E7-4CF7-90FD-5E8E2E5D9996}"/>
              </a:ext>
            </a:extLst>
          </p:cNvPr>
          <p:cNvSpPr txBox="1">
            <a:spLocks/>
          </p:cNvSpPr>
          <p:nvPr/>
        </p:nvSpPr>
        <p:spPr>
          <a:xfrm>
            <a:off x="493345" y="418610"/>
            <a:ext cx="11252250" cy="951731"/>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solidFill>
                  <a:schemeClr val="bg1"/>
                </a:solidFill>
                <a:latin typeface="+mn-lt"/>
              </a:rPr>
              <a:t>Who’s this guy?</a:t>
            </a:r>
          </a:p>
        </p:txBody>
      </p:sp>
      <p:pic>
        <p:nvPicPr>
          <p:cNvPr id="8" name="Picture 7">
            <a:extLst>
              <a:ext uri="{FF2B5EF4-FFF2-40B4-BE49-F238E27FC236}">
                <a16:creationId xmlns:a16="http://schemas.microsoft.com/office/drawing/2014/main" id="{E6592E42-2276-436B-8F3F-CDF86546BCCF}"/>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937724" y="1561717"/>
            <a:ext cx="2245313" cy="7618529"/>
          </a:xfrm>
          <a:prstGeom prst="rect">
            <a:avLst/>
          </a:prstGeom>
        </p:spPr>
      </p:pic>
      <p:sp>
        <p:nvSpPr>
          <p:cNvPr id="21" name="Rectangle 20">
            <a:extLst>
              <a:ext uri="{FF2B5EF4-FFF2-40B4-BE49-F238E27FC236}">
                <a16:creationId xmlns:a16="http://schemas.microsoft.com/office/drawing/2014/main" id="{A00731B8-79EE-4113-AF26-D8977CD8DC54}"/>
              </a:ext>
            </a:extLst>
          </p:cNvPr>
          <p:cNvSpPr/>
          <p:nvPr/>
        </p:nvSpPr>
        <p:spPr>
          <a:xfrm>
            <a:off x="4363787" y="4048023"/>
            <a:ext cx="6684523" cy="757130"/>
          </a:xfrm>
          <a:prstGeom prst="rect">
            <a:avLst/>
          </a:prstGeom>
        </p:spPr>
        <p:txBody>
          <a:bodyPr wrap="square">
            <a:spAutoFit/>
          </a:bodyPr>
          <a:lstStyle/>
          <a:p>
            <a:pPr defTabSz="932742">
              <a:lnSpc>
                <a:spcPct val="90000"/>
              </a:lnSpc>
              <a:spcBef>
                <a:spcPct val="0"/>
              </a:spcBef>
            </a:pPr>
            <a:r>
              <a:rPr lang="en-US" sz="4800" b="1" spc="-102" dirty="0">
                <a:ln w="3175">
                  <a:noFill/>
                </a:ln>
                <a:solidFill>
                  <a:schemeClr val="bg1"/>
                </a:solidFill>
                <a:cs typeface="Segoe UI" pitchFamily="34" charset="0"/>
              </a:rPr>
              <a:t>Harikrishnan</a:t>
            </a:r>
          </a:p>
        </p:txBody>
      </p:sp>
      <p:cxnSp>
        <p:nvCxnSpPr>
          <p:cNvPr id="10" name="Straight Connector 9">
            <a:extLst>
              <a:ext uri="{FF2B5EF4-FFF2-40B4-BE49-F238E27FC236}">
                <a16:creationId xmlns:a16="http://schemas.microsoft.com/office/drawing/2014/main" id="{1815F958-9968-4F70-9E89-07CE1315A93B}"/>
              </a:ext>
            </a:extLst>
          </p:cNvPr>
          <p:cNvCxnSpPr>
            <a:cxnSpLocks/>
          </p:cNvCxnSpPr>
          <p:nvPr/>
        </p:nvCxnSpPr>
        <p:spPr>
          <a:xfrm>
            <a:off x="4432862" y="4886711"/>
            <a:ext cx="6684523" cy="1715"/>
          </a:xfrm>
          <a:prstGeom prst="line">
            <a:avLst/>
          </a:prstGeom>
          <a:ln>
            <a:solidFill>
              <a:srgbClr val="16ACEE"/>
            </a:solidFill>
            <a:headEnd type="none"/>
            <a:tailEnd type="none"/>
          </a:ln>
        </p:spPr>
        <p:style>
          <a:lnRef idx="2">
            <a:schemeClr val="accent6"/>
          </a:lnRef>
          <a:fillRef idx="0">
            <a:schemeClr val="accent6"/>
          </a:fillRef>
          <a:effectRef idx="1">
            <a:schemeClr val="accent6"/>
          </a:effectRef>
          <a:fontRef idx="minor">
            <a:schemeClr val="tx1"/>
          </a:fontRef>
        </p:style>
      </p:cxnSp>
      <p:pic>
        <p:nvPicPr>
          <p:cNvPr id="34" name="Picture 33">
            <a:hlinkClick r:id="rId4" tooltip="https://www.linkedin.com/in/harikrishnan-natarajan"/>
            <a:extLst>
              <a:ext uri="{FF2B5EF4-FFF2-40B4-BE49-F238E27FC236}">
                <a16:creationId xmlns:a16="http://schemas.microsoft.com/office/drawing/2014/main" id="{E79C82D3-A501-4BF5-B4D3-087A30A45B1D}"/>
              </a:ext>
            </a:extLst>
          </p:cNvPr>
          <p:cNvPicPr>
            <a:picLocks noChangeAspect="1"/>
          </p:cNvPicPr>
          <p:nvPr/>
        </p:nvPicPr>
        <p:blipFill>
          <a:blip r:embed="rId5"/>
          <a:stretch>
            <a:fillRect/>
          </a:stretch>
        </p:blipFill>
        <p:spPr>
          <a:xfrm>
            <a:off x="4450319" y="5573285"/>
            <a:ext cx="342900" cy="342900"/>
          </a:xfrm>
          <a:prstGeom prst="rect">
            <a:avLst/>
          </a:prstGeom>
        </p:spPr>
      </p:pic>
      <p:sp>
        <p:nvSpPr>
          <p:cNvPr id="39" name="TextBox 38">
            <a:hlinkClick r:id="rId6" tooltip="https://twitter.com/cn_harikrishnan"/>
            <a:extLst>
              <a:ext uri="{FF2B5EF4-FFF2-40B4-BE49-F238E27FC236}">
                <a16:creationId xmlns:a16="http://schemas.microsoft.com/office/drawing/2014/main" id="{DB2E93A8-8AEE-4A6C-B2C3-91BD91D5CBF9}"/>
              </a:ext>
            </a:extLst>
          </p:cNvPr>
          <p:cNvSpPr txBox="1"/>
          <p:nvPr/>
        </p:nvSpPr>
        <p:spPr>
          <a:xfrm>
            <a:off x="4793219" y="5039050"/>
            <a:ext cx="2312117" cy="387798"/>
          </a:xfrm>
          <a:prstGeom prst="rect">
            <a:avLst/>
          </a:prstGeom>
          <a:noFill/>
        </p:spPr>
        <p:txBody>
          <a:bodyPr wrap="square" rtlCol="0">
            <a:spAutoFit/>
          </a:bodyPr>
          <a:lstStyle/>
          <a:p>
            <a:pPr>
              <a:lnSpc>
                <a:spcPct val="130000"/>
              </a:lnSpc>
            </a:pPr>
            <a:r>
              <a:rPr lang="en-US" sz="1650" dirty="0">
                <a:solidFill>
                  <a:srgbClr val="29B6F6"/>
                </a:solidFill>
              </a:rPr>
              <a:t>cn_harikrishnan</a:t>
            </a:r>
            <a:endParaRPr lang="en-US" sz="1650" dirty="0">
              <a:solidFill>
                <a:srgbClr val="29B6F6"/>
              </a:solidFill>
              <a:latin typeface="+mj-lt"/>
              <a:cs typeface="Arial"/>
            </a:endParaRPr>
          </a:p>
        </p:txBody>
      </p:sp>
      <p:pic>
        <p:nvPicPr>
          <p:cNvPr id="51" name="Picture 50">
            <a:hlinkClick r:id="rId6" tooltip="https://twitter.com/cn_harikrishnan"/>
            <a:extLst>
              <a:ext uri="{FF2B5EF4-FFF2-40B4-BE49-F238E27FC236}">
                <a16:creationId xmlns:a16="http://schemas.microsoft.com/office/drawing/2014/main" id="{C6C00CBE-1DB6-4EFB-B875-E8475470175E}"/>
              </a:ext>
            </a:extLst>
          </p:cNvPr>
          <p:cNvPicPr>
            <a:picLocks noChangeAspect="1"/>
          </p:cNvPicPr>
          <p:nvPr/>
        </p:nvPicPr>
        <p:blipFill>
          <a:blip r:embed="rId7"/>
          <a:stretch>
            <a:fillRect/>
          </a:stretch>
        </p:blipFill>
        <p:spPr>
          <a:xfrm>
            <a:off x="4458812" y="5083948"/>
            <a:ext cx="342900" cy="342900"/>
          </a:xfrm>
          <a:prstGeom prst="rect">
            <a:avLst/>
          </a:prstGeom>
        </p:spPr>
      </p:pic>
      <p:sp>
        <p:nvSpPr>
          <p:cNvPr id="52" name="TextBox 51">
            <a:hlinkClick r:id="rId4" tooltip="https://www.linkedin.com/in/harikrishnan-natarajan"/>
            <a:extLst>
              <a:ext uri="{FF2B5EF4-FFF2-40B4-BE49-F238E27FC236}">
                <a16:creationId xmlns:a16="http://schemas.microsoft.com/office/drawing/2014/main" id="{D921F0D6-C05C-4B55-9F6C-FDF5CDC89FA7}"/>
              </a:ext>
            </a:extLst>
          </p:cNvPr>
          <p:cNvSpPr txBox="1"/>
          <p:nvPr/>
        </p:nvSpPr>
        <p:spPr>
          <a:xfrm>
            <a:off x="4807642" y="5524824"/>
            <a:ext cx="2297694" cy="387798"/>
          </a:xfrm>
          <a:prstGeom prst="rect">
            <a:avLst/>
          </a:prstGeom>
          <a:noFill/>
        </p:spPr>
        <p:txBody>
          <a:bodyPr wrap="square" rtlCol="0">
            <a:spAutoFit/>
          </a:bodyPr>
          <a:lstStyle/>
          <a:p>
            <a:pPr>
              <a:lnSpc>
                <a:spcPct val="130000"/>
              </a:lnSpc>
            </a:pPr>
            <a:r>
              <a:rPr lang="en-US" sz="1650" dirty="0">
                <a:solidFill>
                  <a:srgbClr val="28ACE8"/>
                </a:solidFill>
                <a:cs typeface="Arial"/>
              </a:rPr>
              <a:t>harikrishnan-natarajan</a:t>
            </a:r>
            <a:endParaRPr lang="en-US" sz="1650" dirty="0">
              <a:solidFill>
                <a:srgbClr val="28ACE8"/>
              </a:solidFill>
              <a:latin typeface="+mj-lt"/>
              <a:cs typeface="Arial"/>
            </a:endParaRPr>
          </a:p>
        </p:txBody>
      </p:sp>
      <p:sp>
        <p:nvSpPr>
          <p:cNvPr id="53" name="TextBox 52">
            <a:hlinkClick r:id="rId8" tooltip="https://github.com/harikrishnann"/>
            <a:extLst>
              <a:ext uri="{FF2B5EF4-FFF2-40B4-BE49-F238E27FC236}">
                <a16:creationId xmlns:a16="http://schemas.microsoft.com/office/drawing/2014/main" id="{5F972209-B5A7-4ACE-BD21-D53FF8AB80EF}"/>
              </a:ext>
            </a:extLst>
          </p:cNvPr>
          <p:cNvSpPr txBox="1"/>
          <p:nvPr/>
        </p:nvSpPr>
        <p:spPr>
          <a:xfrm>
            <a:off x="8750010" y="5040683"/>
            <a:ext cx="2297695" cy="387798"/>
          </a:xfrm>
          <a:prstGeom prst="rect">
            <a:avLst/>
          </a:prstGeom>
          <a:noFill/>
        </p:spPr>
        <p:txBody>
          <a:bodyPr wrap="square" rtlCol="0">
            <a:spAutoFit/>
          </a:bodyPr>
          <a:lstStyle/>
          <a:p>
            <a:pPr>
              <a:lnSpc>
                <a:spcPct val="130000"/>
              </a:lnSpc>
            </a:pPr>
            <a:r>
              <a:rPr lang="en-US" sz="1650" dirty="0">
                <a:solidFill>
                  <a:srgbClr val="2FB8EE"/>
                </a:solidFill>
                <a:cs typeface="Arial"/>
              </a:rPr>
              <a:t>harikrishnann</a:t>
            </a:r>
          </a:p>
        </p:txBody>
      </p:sp>
      <p:pic>
        <p:nvPicPr>
          <p:cNvPr id="57" name="Picture 56">
            <a:extLst>
              <a:ext uri="{FF2B5EF4-FFF2-40B4-BE49-F238E27FC236}">
                <a16:creationId xmlns:a16="http://schemas.microsoft.com/office/drawing/2014/main" id="{2A0E46D3-FF93-4377-9F9D-05C447230AB7}"/>
              </a:ext>
            </a:extLst>
          </p:cNvPr>
          <p:cNvPicPr>
            <a:picLocks noChangeAspect="1"/>
          </p:cNvPicPr>
          <p:nvPr/>
        </p:nvPicPr>
        <p:blipFill rotWithShape="1">
          <a:blip r:embed="rId9"/>
          <a:srcRect l="69492" t="25284" r="3845"/>
          <a:stretch/>
        </p:blipFill>
        <p:spPr>
          <a:xfrm>
            <a:off x="909149" y="1561718"/>
            <a:ext cx="2742882" cy="5296012"/>
          </a:xfrm>
          <a:prstGeom prst="rect">
            <a:avLst/>
          </a:prstGeom>
        </p:spPr>
      </p:pic>
      <p:pic>
        <p:nvPicPr>
          <p:cNvPr id="3" name="Picture 2">
            <a:hlinkClick r:id="rId8" tooltip="https://github.com/harikrishnann"/>
            <a:extLst>
              <a:ext uri="{FF2B5EF4-FFF2-40B4-BE49-F238E27FC236}">
                <a16:creationId xmlns:a16="http://schemas.microsoft.com/office/drawing/2014/main" id="{16B7B645-1CF7-48A9-9234-D90908090842}"/>
              </a:ext>
            </a:extLst>
          </p:cNvPr>
          <p:cNvPicPr>
            <a:picLocks noChangeAspect="1"/>
          </p:cNvPicPr>
          <p:nvPr/>
        </p:nvPicPr>
        <p:blipFill>
          <a:blip r:embed="rId10"/>
          <a:stretch>
            <a:fillRect/>
          </a:stretch>
        </p:blipFill>
        <p:spPr>
          <a:xfrm>
            <a:off x="8412745" y="5077888"/>
            <a:ext cx="342900" cy="342900"/>
          </a:xfrm>
          <a:prstGeom prst="rect">
            <a:avLst/>
          </a:prstGeom>
        </p:spPr>
      </p:pic>
      <p:pic>
        <p:nvPicPr>
          <p:cNvPr id="5" name="Picture 4">
            <a:hlinkClick r:id="rId11" tooltip="https://www.facebook.com/nharishkrish"/>
            <a:extLst>
              <a:ext uri="{FF2B5EF4-FFF2-40B4-BE49-F238E27FC236}">
                <a16:creationId xmlns:a16="http://schemas.microsoft.com/office/drawing/2014/main" id="{3AB1009D-9B3F-488D-99A1-508221B1DBF6}"/>
              </a:ext>
            </a:extLst>
          </p:cNvPr>
          <p:cNvPicPr>
            <a:picLocks noChangeAspect="1"/>
          </p:cNvPicPr>
          <p:nvPr/>
        </p:nvPicPr>
        <p:blipFill>
          <a:blip r:embed="rId12"/>
          <a:stretch>
            <a:fillRect/>
          </a:stretch>
        </p:blipFill>
        <p:spPr>
          <a:xfrm>
            <a:off x="8407110" y="5573285"/>
            <a:ext cx="342900" cy="342900"/>
          </a:xfrm>
          <a:prstGeom prst="rect">
            <a:avLst/>
          </a:prstGeom>
        </p:spPr>
      </p:pic>
      <p:sp>
        <p:nvSpPr>
          <p:cNvPr id="22" name="TextBox 21">
            <a:hlinkClick r:id="rId11" tooltip="https://www.facebook.com/nharishkrish"/>
            <a:extLst>
              <a:ext uri="{FF2B5EF4-FFF2-40B4-BE49-F238E27FC236}">
                <a16:creationId xmlns:a16="http://schemas.microsoft.com/office/drawing/2014/main" id="{8095644F-57AD-40EF-A253-AB81E5F39216}"/>
              </a:ext>
            </a:extLst>
          </p:cNvPr>
          <p:cNvSpPr txBox="1"/>
          <p:nvPr/>
        </p:nvSpPr>
        <p:spPr>
          <a:xfrm>
            <a:off x="8755645" y="5524824"/>
            <a:ext cx="2297694" cy="387798"/>
          </a:xfrm>
          <a:prstGeom prst="rect">
            <a:avLst/>
          </a:prstGeom>
          <a:noFill/>
        </p:spPr>
        <p:txBody>
          <a:bodyPr wrap="square" rtlCol="0">
            <a:spAutoFit/>
          </a:bodyPr>
          <a:lstStyle/>
          <a:p>
            <a:pPr>
              <a:lnSpc>
                <a:spcPct val="130000"/>
              </a:lnSpc>
            </a:pPr>
            <a:r>
              <a:rPr lang="en-US" sz="1650" dirty="0">
                <a:solidFill>
                  <a:srgbClr val="24B8F9"/>
                </a:solidFill>
                <a:cs typeface="Arial"/>
              </a:rPr>
              <a:t>nharishkrish</a:t>
            </a:r>
            <a:endParaRPr lang="en-US" sz="1650" dirty="0">
              <a:solidFill>
                <a:srgbClr val="24B8F9"/>
              </a:solidFill>
              <a:latin typeface="+mj-lt"/>
              <a:cs typeface="Arial"/>
            </a:endParaRPr>
          </a:p>
        </p:txBody>
      </p:sp>
    </p:spTree>
    <p:extLst>
      <p:ext uri="{BB962C8B-B14F-4D97-AF65-F5344CB8AC3E}">
        <p14:creationId xmlns:p14="http://schemas.microsoft.com/office/powerpoint/2010/main" val="1414257632"/>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362">
                                          <p:stCondLst>
                                            <p:cond delay="0"/>
                                          </p:stCondLst>
                                        </p:cTn>
                                        <p:tgtEl>
                                          <p:spTgt spid="8"/>
                                        </p:tgtEl>
                                      </p:cBhvr>
                                    </p:animEffect>
                                    <p:anim calcmode="lin" valueType="num">
                                      <p:cBhvr>
                                        <p:cTn id="8" dur="1139" tmFilter="0,0; 0.14,0.36; 0.43,0.73; 0.71,0.91; 1.0,1.0">
                                          <p:stCondLst>
                                            <p:cond delay="0"/>
                                          </p:stCondLst>
                                        </p:cTn>
                                        <p:tgtEl>
                                          <p:spTgt spid="8"/>
                                        </p:tgtEl>
                                        <p:attrNameLst>
                                          <p:attrName>ppt_x</p:attrName>
                                        </p:attrNameLst>
                                      </p:cBhvr>
                                      <p:tavLst>
                                        <p:tav tm="0">
                                          <p:val>
                                            <p:strVal val="#ppt_x-0.25"/>
                                          </p:val>
                                        </p:tav>
                                        <p:tav tm="100000">
                                          <p:val>
                                            <p:strVal val="#ppt_x"/>
                                          </p:val>
                                        </p:tav>
                                      </p:tavLst>
                                    </p:anim>
                                    <p:anim calcmode="lin" valueType="num">
                                      <p:cBhvr>
                                        <p:cTn id="9" dur="415" tmFilter="0.0,0.0; 0.25,0.07; 0.50,0.2; 0.75,0.467; 1.0,1.0">
                                          <p:stCondLst>
                                            <p:cond delay="0"/>
                                          </p:stCondLst>
                                        </p:cTn>
                                        <p:tgtEl>
                                          <p:spTgt spid="8"/>
                                        </p:tgtEl>
                                        <p:attrNameLst>
                                          <p:attrName>ppt_y</p:attrName>
                                        </p:attrNameLst>
                                      </p:cBhvr>
                                      <p:tavLst>
                                        <p:tav tm="0" fmla="#ppt_y-sin(pi*$)/3">
                                          <p:val>
                                            <p:fltVal val="0.5"/>
                                          </p:val>
                                        </p:tav>
                                        <p:tav tm="100000">
                                          <p:val>
                                            <p:fltVal val="1"/>
                                          </p:val>
                                        </p:tav>
                                      </p:tavLst>
                                    </p:anim>
                                    <p:anim calcmode="lin" valueType="num">
                                      <p:cBhvr>
                                        <p:cTn id="10" dur="415" tmFilter="0, 0; 0.125,0.2665; 0.25,0.4; 0.375,0.465; 0.5,0.5;  0.625,0.535; 0.75,0.6; 0.875,0.7335; 1,1">
                                          <p:stCondLst>
                                            <p:cond delay="415"/>
                                          </p:stCondLst>
                                        </p:cTn>
                                        <p:tgtEl>
                                          <p:spTgt spid="8"/>
                                        </p:tgtEl>
                                        <p:attrNameLst>
                                          <p:attrName>ppt_y</p:attrName>
                                        </p:attrNameLst>
                                      </p:cBhvr>
                                      <p:tavLst>
                                        <p:tav tm="0" fmla="#ppt_y-sin(pi*$)/9">
                                          <p:val>
                                            <p:fltVal val="0"/>
                                          </p:val>
                                        </p:tav>
                                        <p:tav tm="100000">
                                          <p:val>
                                            <p:fltVal val="1"/>
                                          </p:val>
                                        </p:tav>
                                      </p:tavLst>
                                    </p:anim>
                                    <p:anim calcmode="lin" valueType="num">
                                      <p:cBhvr>
                                        <p:cTn id="11" dur="207" tmFilter="0, 0; 0.125,0.2665; 0.25,0.4; 0.375,0.465; 0.5,0.5;  0.625,0.535; 0.75,0.6; 0.875,0.7335; 1,1">
                                          <p:stCondLst>
                                            <p:cond delay="828"/>
                                          </p:stCondLst>
                                        </p:cTn>
                                        <p:tgtEl>
                                          <p:spTgt spid="8"/>
                                        </p:tgtEl>
                                        <p:attrNameLst>
                                          <p:attrName>ppt_y</p:attrName>
                                        </p:attrNameLst>
                                      </p:cBhvr>
                                      <p:tavLst>
                                        <p:tav tm="0" fmla="#ppt_y-sin(pi*$)/27">
                                          <p:val>
                                            <p:fltVal val="0"/>
                                          </p:val>
                                        </p:tav>
                                        <p:tav tm="100000">
                                          <p:val>
                                            <p:fltVal val="1"/>
                                          </p:val>
                                        </p:tav>
                                      </p:tavLst>
                                    </p:anim>
                                    <p:anim calcmode="lin" valueType="num">
                                      <p:cBhvr>
                                        <p:cTn id="12" dur="103" tmFilter="0, 0; 0.125,0.2665; 0.25,0.4; 0.375,0.465; 0.5,0.5;  0.625,0.535; 0.75,0.6; 0.875,0.7335; 1,1">
                                          <p:stCondLst>
                                            <p:cond delay="1035"/>
                                          </p:stCondLst>
                                        </p:cTn>
                                        <p:tgtEl>
                                          <p:spTgt spid="8"/>
                                        </p:tgtEl>
                                        <p:attrNameLst>
                                          <p:attrName>ppt_y</p:attrName>
                                        </p:attrNameLst>
                                      </p:cBhvr>
                                      <p:tavLst>
                                        <p:tav tm="0" fmla="#ppt_y-sin(pi*$)/81">
                                          <p:val>
                                            <p:fltVal val="0"/>
                                          </p:val>
                                        </p:tav>
                                        <p:tav tm="100000">
                                          <p:val>
                                            <p:fltVal val="1"/>
                                          </p:val>
                                        </p:tav>
                                      </p:tavLst>
                                    </p:anim>
                                    <p:animScale>
                                      <p:cBhvr>
                                        <p:cTn id="13" dur="16">
                                          <p:stCondLst>
                                            <p:cond delay="406"/>
                                          </p:stCondLst>
                                        </p:cTn>
                                        <p:tgtEl>
                                          <p:spTgt spid="8"/>
                                        </p:tgtEl>
                                      </p:cBhvr>
                                      <p:to x="100000" y="60000"/>
                                    </p:animScale>
                                    <p:animScale>
                                      <p:cBhvr>
                                        <p:cTn id="14" dur="104" decel="50000">
                                          <p:stCondLst>
                                            <p:cond delay="423"/>
                                          </p:stCondLst>
                                        </p:cTn>
                                        <p:tgtEl>
                                          <p:spTgt spid="8"/>
                                        </p:tgtEl>
                                      </p:cBhvr>
                                      <p:to x="100000" y="100000"/>
                                    </p:animScale>
                                    <p:animScale>
                                      <p:cBhvr>
                                        <p:cTn id="15" dur="16">
                                          <p:stCondLst>
                                            <p:cond delay="820"/>
                                          </p:stCondLst>
                                        </p:cTn>
                                        <p:tgtEl>
                                          <p:spTgt spid="8"/>
                                        </p:tgtEl>
                                      </p:cBhvr>
                                      <p:to x="100000" y="80000"/>
                                    </p:animScale>
                                    <p:animScale>
                                      <p:cBhvr>
                                        <p:cTn id="16" dur="104" decel="50000">
                                          <p:stCondLst>
                                            <p:cond delay="836"/>
                                          </p:stCondLst>
                                        </p:cTn>
                                        <p:tgtEl>
                                          <p:spTgt spid="8"/>
                                        </p:tgtEl>
                                      </p:cBhvr>
                                      <p:to x="100000" y="100000"/>
                                    </p:animScale>
                                    <p:animScale>
                                      <p:cBhvr>
                                        <p:cTn id="17" dur="16">
                                          <p:stCondLst>
                                            <p:cond delay="1026"/>
                                          </p:stCondLst>
                                        </p:cTn>
                                        <p:tgtEl>
                                          <p:spTgt spid="8"/>
                                        </p:tgtEl>
                                      </p:cBhvr>
                                      <p:to x="100000" y="90000"/>
                                    </p:animScale>
                                    <p:animScale>
                                      <p:cBhvr>
                                        <p:cTn id="18" dur="104" decel="50000">
                                          <p:stCondLst>
                                            <p:cond delay="1042"/>
                                          </p:stCondLst>
                                        </p:cTn>
                                        <p:tgtEl>
                                          <p:spTgt spid="8"/>
                                        </p:tgtEl>
                                      </p:cBhvr>
                                      <p:to x="100000" y="100000"/>
                                    </p:animScale>
                                    <p:animScale>
                                      <p:cBhvr>
                                        <p:cTn id="19" dur="16">
                                          <p:stCondLst>
                                            <p:cond delay="1130"/>
                                          </p:stCondLst>
                                        </p:cTn>
                                        <p:tgtEl>
                                          <p:spTgt spid="8"/>
                                        </p:tgtEl>
                                      </p:cBhvr>
                                      <p:to x="100000" y="95000"/>
                                    </p:animScale>
                                    <p:animScale>
                                      <p:cBhvr>
                                        <p:cTn id="20" dur="104" decel="50000">
                                          <p:stCondLst>
                                            <p:cond delay="1146"/>
                                          </p:stCondLst>
                                        </p:cTn>
                                        <p:tgtEl>
                                          <p:spTgt spid="8"/>
                                        </p:tgtEl>
                                      </p:cBhvr>
                                      <p:to x="100000" y="100000"/>
                                    </p:animScale>
                                  </p:childTnLst>
                                </p:cTn>
                              </p:par>
                              <p:par>
                                <p:cTn id="21" presetID="26"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wipe(down)">
                                      <p:cBhvr>
                                        <p:cTn id="23" dur="362">
                                          <p:stCondLst>
                                            <p:cond delay="0"/>
                                          </p:stCondLst>
                                        </p:cTn>
                                        <p:tgtEl>
                                          <p:spTgt spid="7"/>
                                        </p:tgtEl>
                                      </p:cBhvr>
                                    </p:animEffect>
                                    <p:anim calcmode="lin" valueType="num">
                                      <p:cBhvr>
                                        <p:cTn id="24" dur="1139" tmFilter="0,0; 0.14,0.36; 0.43,0.73; 0.71,0.91; 1.0,1.0">
                                          <p:stCondLst>
                                            <p:cond delay="0"/>
                                          </p:stCondLst>
                                        </p:cTn>
                                        <p:tgtEl>
                                          <p:spTgt spid="7"/>
                                        </p:tgtEl>
                                        <p:attrNameLst>
                                          <p:attrName>ppt_x</p:attrName>
                                        </p:attrNameLst>
                                      </p:cBhvr>
                                      <p:tavLst>
                                        <p:tav tm="0">
                                          <p:val>
                                            <p:strVal val="#ppt_x-0.25"/>
                                          </p:val>
                                        </p:tav>
                                        <p:tav tm="100000">
                                          <p:val>
                                            <p:strVal val="#ppt_x"/>
                                          </p:val>
                                        </p:tav>
                                      </p:tavLst>
                                    </p:anim>
                                    <p:anim calcmode="lin" valueType="num">
                                      <p:cBhvr>
                                        <p:cTn id="25" dur="415" tmFilter="0.0,0.0; 0.25,0.07; 0.50,0.2; 0.75,0.467; 1.0,1.0">
                                          <p:stCondLst>
                                            <p:cond delay="0"/>
                                          </p:stCondLst>
                                        </p:cTn>
                                        <p:tgtEl>
                                          <p:spTgt spid="7"/>
                                        </p:tgtEl>
                                        <p:attrNameLst>
                                          <p:attrName>ppt_y</p:attrName>
                                        </p:attrNameLst>
                                      </p:cBhvr>
                                      <p:tavLst>
                                        <p:tav tm="0" fmla="#ppt_y-sin(pi*$)/3">
                                          <p:val>
                                            <p:fltVal val="0.5"/>
                                          </p:val>
                                        </p:tav>
                                        <p:tav tm="100000">
                                          <p:val>
                                            <p:fltVal val="1"/>
                                          </p:val>
                                        </p:tav>
                                      </p:tavLst>
                                    </p:anim>
                                    <p:anim calcmode="lin" valueType="num">
                                      <p:cBhvr>
                                        <p:cTn id="26" dur="415" tmFilter="0, 0; 0.125,0.2665; 0.25,0.4; 0.375,0.465; 0.5,0.5;  0.625,0.535; 0.75,0.6; 0.875,0.7335; 1,1">
                                          <p:stCondLst>
                                            <p:cond delay="415"/>
                                          </p:stCondLst>
                                        </p:cTn>
                                        <p:tgtEl>
                                          <p:spTgt spid="7"/>
                                        </p:tgtEl>
                                        <p:attrNameLst>
                                          <p:attrName>ppt_y</p:attrName>
                                        </p:attrNameLst>
                                      </p:cBhvr>
                                      <p:tavLst>
                                        <p:tav tm="0" fmla="#ppt_y-sin(pi*$)/9">
                                          <p:val>
                                            <p:fltVal val="0"/>
                                          </p:val>
                                        </p:tav>
                                        <p:tav tm="100000">
                                          <p:val>
                                            <p:fltVal val="1"/>
                                          </p:val>
                                        </p:tav>
                                      </p:tavLst>
                                    </p:anim>
                                    <p:anim calcmode="lin" valueType="num">
                                      <p:cBhvr>
                                        <p:cTn id="27" dur="207" tmFilter="0, 0; 0.125,0.2665; 0.25,0.4; 0.375,0.465; 0.5,0.5;  0.625,0.535; 0.75,0.6; 0.875,0.7335; 1,1">
                                          <p:stCondLst>
                                            <p:cond delay="828"/>
                                          </p:stCondLst>
                                        </p:cTn>
                                        <p:tgtEl>
                                          <p:spTgt spid="7"/>
                                        </p:tgtEl>
                                        <p:attrNameLst>
                                          <p:attrName>ppt_y</p:attrName>
                                        </p:attrNameLst>
                                      </p:cBhvr>
                                      <p:tavLst>
                                        <p:tav tm="0" fmla="#ppt_y-sin(pi*$)/27">
                                          <p:val>
                                            <p:fltVal val="0"/>
                                          </p:val>
                                        </p:tav>
                                        <p:tav tm="100000">
                                          <p:val>
                                            <p:fltVal val="1"/>
                                          </p:val>
                                        </p:tav>
                                      </p:tavLst>
                                    </p:anim>
                                    <p:anim calcmode="lin" valueType="num">
                                      <p:cBhvr>
                                        <p:cTn id="28" dur="103" tmFilter="0, 0; 0.125,0.2665; 0.25,0.4; 0.375,0.465; 0.5,0.5;  0.625,0.535; 0.75,0.6; 0.875,0.7335; 1,1">
                                          <p:stCondLst>
                                            <p:cond delay="1035"/>
                                          </p:stCondLst>
                                        </p:cTn>
                                        <p:tgtEl>
                                          <p:spTgt spid="7"/>
                                        </p:tgtEl>
                                        <p:attrNameLst>
                                          <p:attrName>ppt_y</p:attrName>
                                        </p:attrNameLst>
                                      </p:cBhvr>
                                      <p:tavLst>
                                        <p:tav tm="0" fmla="#ppt_y-sin(pi*$)/81">
                                          <p:val>
                                            <p:fltVal val="0"/>
                                          </p:val>
                                        </p:tav>
                                        <p:tav tm="100000">
                                          <p:val>
                                            <p:fltVal val="1"/>
                                          </p:val>
                                        </p:tav>
                                      </p:tavLst>
                                    </p:anim>
                                    <p:animScale>
                                      <p:cBhvr>
                                        <p:cTn id="29" dur="16">
                                          <p:stCondLst>
                                            <p:cond delay="406"/>
                                          </p:stCondLst>
                                        </p:cTn>
                                        <p:tgtEl>
                                          <p:spTgt spid="7"/>
                                        </p:tgtEl>
                                      </p:cBhvr>
                                      <p:to x="100000" y="60000"/>
                                    </p:animScale>
                                    <p:animScale>
                                      <p:cBhvr>
                                        <p:cTn id="30" dur="104" decel="50000">
                                          <p:stCondLst>
                                            <p:cond delay="423"/>
                                          </p:stCondLst>
                                        </p:cTn>
                                        <p:tgtEl>
                                          <p:spTgt spid="7"/>
                                        </p:tgtEl>
                                      </p:cBhvr>
                                      <p:to x="100000" y="100000"/>
                                    </p:animScale>
                                    <p:animScale>
                                      <p:cBhvr>
                                        <p:cTn id="31" dur="16">
                                          <p:stCondLst>
                                            <p:cond delay="820"/>
                                          </p:stCondLst>
                                        </p:cTn>
                                        <p:tgtEl>
                                          <p:spTgt spid="7"/>
                                        </p:tgtEl>
                                      </p:cBhvr>
                                      <p:to x="100000" y="80000"/>
                                    </p:animScale>
                                    <p:animScale>
                                      <p:cBhvr>
                                        <p:cTn id="32" dur="104" decel="50000">
                                          <p:stCondLst>
                                            <p:cond delay="836"/>
                                          </p:stCondLst>
                                        </p:cTn>
                                        <p:tgtEl>
                                          <p:spTgt spid="7"/>
                                        </p:tgtEl>
                                      </p:cBhvr>
                                      <p:to x="100000" y="100000"/>
                                    </p:animScale>
                                    <p:animScale>
                                      <p:cBhvr>
                                        <p:cTn id="33" dur="16">
                                          <p:stCondLst>
                                            <p:cond delay="1026"/>
                                          </p:stCondLst>
                                        </p:cTn>
                                        <p:tgtEl>
                                          <p:spTgt spid="7"/>
                                        </p:tgtEl>
                                      </p:cBhvr>
                                      <p:to x="100000" y="90000"/>
                                    </p:animScale>
                                    <p:animScale>
                                      <p:cBhvr>
                                        <p:cTn id="34" dur="104" decel="50000">
                                          <p:stCondLst>
                                            <p:cond delay="1042"/>
                                          </p:stCondLst>
                                        </p:cTn>
                                        <p:tgtEl>
                                          <p:spTgt spid="7"/>
                                        </p:tgtEl>
                                      </p:cBhvr>
                                      <p:to x="100000" y="100000"/>
                                    </p:animScale>
                                    <p:animScale>
                                      <p:cBhvr>
                                        <p:cTn id="35" dur="16">
                                          <p:stCondLst>
                                            <p:cond delay="1130"/>
                                          </p:stCondLst>
                                        </p:cTn>
                                        <p:tgtEl>
                                          <p:spTgt spid="7"/>
                                        </p:tgtEl>
                                      </p:cBhvr>
                                      <p:to x="100000" y="95000"/>
                                    </p:animScale>
                                    <p:animScale>
                                      <p:cBhvr>
                                        <p:cTn id="36" dur="104" decel="50000">
                                          <p:stCondLst>
                                            <p:cond delay="1146"/>
                                          </p:stCondLst>
                                        </p:cTn>
                                        <p:tgtEl>
                                          <p:spTgt spid="7"/>
                                        </p:tgtEl>
                                      </p:cBhvr>
                                      <p:to x="100000" y="100000"/>
                                    </p:animScale>
                                  </p:childTnLst>
                                </p:cTn>
                              </p:par>
                            </p:childTnLst>
                          </p:cTn>
                        </p:par>
                      </p:childTnLst>
                    </p:cTn>
                  </p:par>
                  <p:par>
                    <p:cTn id="37" fill="hold">
                      <p:stCondLst>
                        <p:cond delay="indefinite"/>
                      </p:stCondLst>
                      <p:childTnLst>
                        <p:par>
                          <p:cTn id="38" fill="hold">
                            <p:stCondLst>
                              <p:cond delay="0"/>
                            </p:stCondLst>
                            <p:childTnLst>
                              <p:par>
                                <p:cTn id="39" presetID="21" presetClass="entr" presetSubtype="1" fill="hold" grpId="0" nodeType="clickEffect">
                                  <p:stCondLst>
                                    <p:cond delay="0"/>
                                  </p:stCondLst>
                                  <p:childTnLst>
                                    <p:set>
                                      <p:cBhvr>
                                        <p:cTn id="40" dur="1" fill="hold">
                                          <p:stCondLst>
                                            <p:cond delay="0"/>
                                          </p:stCondLst>
                                        </p:cTn>
                                        <p:tgtEl>
                                          <p:spTgt spid="21"/>
                                        </p:tgtEl>
                                        <p:attrNameLst>
                                          <p:attrName>style.visibility</p:attrName>
                                        </p:attrNameLst>
                                      </p:cBhvr>
                                      <p:to>
                                        <p:strVal val="visible"/>
                                      </p:to>
                                    </p:set>
                                    <p:animEffect transition="in" filter="wheel(1)">
                                      <p:cBhvr>
                                        <p:cTn id="41" dur="1000"/>
                                        <p:tgtEl>
                                          <p:spTgt spid="21"/>
                                        </p:tgtEl>
                                      </p:cBhvr>
                                    </p:animEffect>
                                  </p:childTnLst>
                                </p:cTn>
                              </p:par>
                              <p:par>
                                <p:cTn id="42" presetID="21" presetClass="entr" presetSubtype="1" fill="hold" nodeType="withEffect">
                                  <p:stCondLst>
                                    <p:cond delay="0"/>
                                  </p:stCondLst>
                                  <p:childTnLst>
                                    <p:set>
                                      <p:cBhvr>
                                        <p:cTn id="43" dur="1" fill="hold">
                                          <p:stCondLst>
                                            <p:cond delay="0"/>
                                          </p:stCondLst>
                                        </p:cTn>
                                        <p:tgtEl>
                                          <p:spTgt spid="57"/>
                                        </p:tgtEl>
                                        <p:attrNameLst>
                                          <p:attrName>style.visibility</p:attrName>
                                        </p:attrNameLst>
                                      </p:cBhvr>
                                      <p:to>
                                        <p:strVal val="visible"/>
                                      </p:to>
                                    </p:set>
                                    <p:animEffect transition="in" filter="wheel(1)">
                                      <p:cBhvr>
                                        <p:cTn id="44" dur="1000"/>
                                        <p:tgtEl>
                                          <p:spTgt spid="57"/>
                                        </p:tgtEl>
                                      </p:cBhvr>
                                    </p:animEffect>
                                  </p:childTnLst>
                                </p:cTn>
                              </p:par>
                              <p:par>
                                <p:cTn id="45" presetID="21" presetClass="entr" presetSubtype="1" fill="hold" nodeType="withEffect">
                                  <p:stCondLst>
                                    <p:cond delay="0"/>
                                  </p:stCondLst>
                                  <p:childTnLst>
                                    <p:set>
                                      <p:cBhvr>
                                        <p:cTn id="46" dur="1" fill="hold">
                                          <p:stCondLst>
                                            <p:cond delay="0"/>
                                          </p:stCondLst>
                                        </p:cTn>
                                        <p:tgtEl>
                                          <p:spTgt spid="10"/>
                                        </p:tgtEl>
                                        <p:attrNameLst>
                                          <p:attrName>style.visibility</p:attrName>
                                        </p:attrNameLst>
                                      </p:cBhvr>
                                      <p:to>
                                        <p:strVal val="visible"/>
                                      </p:to>
                                    </p:set>
                                    <p:animEffect transition="in" filter="wheel(1)">
                                      <p:cBhvr>
                                        <p:cTn id="47" dur="1000"/>
                                        <p:tgtEl>
                                          <p:spTgt spid="10"/>
                                        </p:tgtEl>
                                      </p:cBhvr>
                                    </p:animEffect>
                                  </p:childTnLst>
                                </p:cTn>
                              </p:par>
                              <p:par>
                                <p:cTn id="48" presetID="21" presetClass="entr" presetSubtype="1" fill="hold" nodeType="withEffect">
                                  <p:stCondLst>
                                    <p:cond delay="0"/>
                                  </p:stCondLst>
                                  <p:childTnLst>
                                    <p:set>
                                      <p:cBhvr>
                                        <p:cTn id="49" dur="1" fill="hold">
                                          <p:stCondLst>
                                            <p:cond delay="0"/>
                                          </p:stCondLst>
                                        </p:cTn>
                                        <p:tgtEl>
                                          <p:spTgt spid="51"/>
                                        </p:tgtEl>
                                        <p:attrNameLst>
                                          <p:attrName>style.visibility</p:attrName>
                                        </p:attrNameLst>
                                      </p:cBhvr>
                                      <p:to>
                                        <p:strVal val="visible"/>
                                      </p:to>
                                    </p:set>
                                    <p:animEffect transition="in" filter="wheel(1)">
                                      <p:cBhvr>
                                        <p:cTn id="50" dur="1000"/>
                                        <p:tgtEl>
                                          <p:spTgt spid="51"/>
                                        </p:tgtEl>
                                      </p:cBhvr>
                                    </p:animEffect>
                                  </p:childTnLst>
                                </p:cTn>
                              </p:par>
                              <p:par>
                                <p:cTn id="51" presetID="21" presetClass="entr" presetSubtype="1" fill="hold" grpId="0" nodeType="withEffect">
                                  <p:stCondLst>
                                    <p:cond delay="0"/>
                                  </p:stCondLst>
                                  <p:childTnLst>
                                    <p:set>
                                      <p:cBhvr>
                                        <p:cTn id="52" dur="1" fill="hold">
                                          <p:stCondLst>
                                            <p:cond delay="0"/>
                                          </p:stCondLst>
                                        </p:cTn>
                                        <p:tgtEl>
                                          <p:spTgt spid="39"/>
                                        </p:tgtEl>
                                        <p:attrNameLst>
                                          <p:attrName>style.visibility</p:attrName>
                                        </p:attrNameLst>
                                      </p:cBhvr>
                                      <p:to>
                                        <p:strVal val="visible"/>
                                      </p:to>
                                    </p:set>
                                    <p:animEffect transition="in" filter="wheel(1)">
                                      <p:cBhvr>
                                        <p:cTn id="53" dur="1000"/>
                                        <p:tgtEl>
                                          <p:spTgt spid="39"/>
                                        </p:tgtEl>
                                      </p:cBhvr>
                                    </p:animEffect>
                                  </p:childTnLst>
                                </p:cTn>
                              </p:par>
                              <p:par>
                                <p:cTn id="54" presetID="21" presetClass="entr" presetSubtype="1" fill="hold" nodeType="withEffect">
                                  <p:stCondLst>
                                    <p:cond delay="0"/>
                                  </p:stCondLst>
                                  <p:childTnLst>
                                    <p:set>
                                      <p:cBhvr>
                                        <p:cTn id="55" dur="1" fill="hold">
                                          <p:stCondLst>
                                            <p:cond delay="0"/>
                                          </p:stCondLst>
                                        </p:cTn>
                                        <p:tgtEl>
                                          <p:spTgt spid="34"/>
                                        </p:tgtEl>
                                        <p:attrNameLst>
                                          <p:attrName>style.visibility</p:attrName>
                                        </p:attrNameLst>
                                      </p:cBhvr>
                                      <p:to>
                                        <p:strVal val="visible"/>
                                      </p:to>
                                    </p:set>
                                    <p:animEffect transition="in" filter="wheel(1)">
                                      <p:cBhvr>
                                        <p:cTn id="56" dur="1000"/>
                                        <p:tgtEl>
                                          <p:spTgt spid="34"/>
                                        </p:tgtEl>
                                      </p:cBhvr>
                                    </p:animEffect>
                                  </p:childTnLst>
                                </p:cTn>
                              </p:par>
                              <p:par>
                                <p:cTn id="57" presetID="21" presetClass="entr" presetSubtype="1" fill="hold" grpId="0" nodeType="withEffect">
                                  <p:stCondLst>
                                    <p:cond delay="0"/>
                                  </p:stCondLst>
                                  <p:childTnLst>
                                    <p:set>
                                      <p:cBhvr>
                                        <p:cTn id="58" dur="1" fill="hold">
                                          <p:stCondLst>
                                            <p:cond delay="0"/>
                                          </p:stCondLst>
                                        </p:cTn>
                                        <p:tgtEl>
                                          <p:spTgt spid="52"/>
                                        </p:tgtEl>
                                        <p:attrNameLst>
                                          <p:attrName>style.visibility</p:attrName>
                                        </p:attrNameLst>
                                      </p:cBhvr>
                                      <p:to>
                                        <p:strVal val="visible"/>
                                      </p:to>
                                    </p:set>
                                    <p:animEffect transition="in" filter="wheel(1)">
                                      <p:cBhvr>
                                        <p:cTn id="59" dur="1000"/>
                                        <p:tgtEl>
                                          <p:spTgt spid="52"/>
                                        </p:tgtEl>
                                      </p:cBhvr>
                                    </p:animEffect>
                                  </p:childTnLst>
                                </p:cTn>
                              </p:par>
                              <p:par>
                                <p:cTn id="60" presetID="21" presetClass="entr" presetSubtype="1" fill="hold" nodeType="withEffect">
                                  <p:stCondLst>
                                    <p:cond delay="0"/>
                                  </p:stCondLst>
                                  <p:childTnLst>
                                    <p:set>
                                      <p:cBhvr>
                                        <p:cTn id="61" dur="1" fill="hold">
                                          <p:stCondLst>
                                            <p:cond delay="0"/>
                                          </p:stCondLst>
                                        </p:cTn>
                                        <p:tgtEl>
                                          <p:spTgt spid="3"/>
                                        </p:tgtEl>
                                        <p:attrNameLst>
                                          <p:attrName>style.visibility</p:attrName>
                                        </p:attrNameLst>
                                      </p:cBhvr>
                                      <p:to>
                                        <p:strVal val="visible"/>
                                      </p:to>
                                    </p:set>
                                    <p:animEffect transition="in" filter="wheel(1)">
                                      <p:cBhvr>
                                        <p:cTn id="62" dur="1000"/>
                                        <p:tgtEl>
                                          <p:spTgt spid="3"/>
                                        </p:tgtEl>
                                      </p:cBhvr>
                                    </p:animEffect>
                                  </p:childTnLst>
                                </p:cTn>
                              </p:par>
                              <p:par>
                                <p:cTn id="63" presetID="21" presetClass="entr" presetSubtype="1" fill="hold" grpId="0" nodeType="withEffect">
                                  <p:stCondLst>
                                    <p:cond delay="0"/>
                                  </p:stCondLst>
                                  <p:childTnLst>
                                    <p:set>
                                      <p:cBhvr>
                                        <p:cTn id="64" dur="1" fill="hold">
                                          <p:stCondLst>
                                            <p:cond delay="0"/>
                                          </p:stCondLst>
                                        </p:cTn>
                                        <p:tgtEl>
                                          <p:spTgt spid="53"/>
                                        </p:tgtEl>
                                        <p:attrNameLst>
                                          <p:attrName>style.visibility</p:attrName>
                                        </p:attrNameLst>
                                      </p:cBhvr>
                                      <p:to>
                                        <p:strVal val="visible"/>
                                      </p:to>
                                    </p:set>
                                    <p:animEffect transition="in" filter="wheel(1)">
                                      <p:cBhvr>
                                        <p:cTn id="65" dur="1000"/>
                                        <p:tgtEl>
                                          <p:spTgt spid="53"/>
                                        </p:tgtEl>
                                      </p:cBhvr>
                                    </p:animEffect>
                                  </p:childTnLst>
                                </p:cTn>
                              </p:par>
                              <p:par>
                                <p:cTn id="66" presetID="21" presetClass="entr" presetSubtype="1" fill="hold" nodeType="withEffect">
                                  <p:stCondLst>
                                    <p:cond delay="0"/>
                                  </p:stCondLst>
                                  <p:childTnLst>
                                    <p:set>
                                      <p:cBhvr>
                                        <p:cTn id="67" dur="1" fill="hold">
                                          <p:stCondLst>
                                            <p:cond delay="0"/>
                                          </p:stCondLst>
                                        </p:cTn>
                                        <p:tgtEl>
                                          <p:spTgt spid="5"/>
                                        </p:tgtEl>
                                        <p:attrNameLst>
                                          <p:attrName>style.visibility</p:attrName>
                                        </p:attrNameLst>
                                      </p:cBhvr>
                                      <p:to>
                                        <p:strVal val="visible"/>
                                      </p:to>
                                    </p:set>
                                    <p:animEffect transition="in" filter="wheel(1)">
                                      <p:cBhvr>
                                        <p:cTn id="68" dur="1000"/>
                                        <p:tgtEl>
                                          <p:spTgt spid="5"/>
                                        </p:tgtEl>
                                      </p:cBhvr>
                                    </p:animEffect>
                                  </p:childTnLst>
                                </p:cTn>
                              </p:par>
                              <p:par>
                                <p:cTn id="69" presetID="21" presetClass="entr" presetSubtype="1" fill="hold" grpId="0" nodeType="withEffect">
                                  <p:stCondLst>
                                    <p:cond delay="0"/>
                                  </p:stCondLst>
                                  <p:childTnLst>
                                    <p:set>
                                      <p:cBhvr>
                                        <p:cTn id="70" dur="1" fill="hold">
                                          <p:stCondLst>
                                            <p:cond delay="0"/>
                                          </p:stCondLst>
                                        </p:cTn>
                                        <p:tgtEl>
                                          <p:spTgt spid="22"/>
                                        </p:tgtEl>
                                        <p:attrNameLst>
                                          <p:attrName>style.visibility</p:attrName>
                                        </p:attrNameLst>
                                      </p:cBhvr>
                                      <p:to>
                                        <p:strVal val="visible"/>
                                      </p:to>
                                    </p:set>
                                    <p:animEffect transition="in" filter="wheel(1)">
                                      <p:cBhvr>
                                        <p:cTn id="71" dur="10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1" grpId="0"/>
      <p:bldP spid="39" grpId="0"/>
      <p:bldP spid="52" grpId="0"/>
      <p:bldP spid="53" grpId="0"/>
      <p:bldP spid="2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a:solidFill>
                  <a:schemeClr val="bg1"/>
                </a:solidFill>
              </a:rPr>
              <a:t>Demo – What to expect?</a:t>
            </a:r>
          </a:p>
        </p:txBody>
      </p:sp>
      <p:sp>
        <p:nvSpPr>
          <p:cNvPr id="10" name="Text Placeholder 18"/>
          <p:cNvSpPr txBox="1">
            <a:spLocks/>
          </p:cNvSpPr>
          <p:nvPr/>
        </p:nvSpPr>
        <p:spPr>
          <a:xfrm>
            <a:off x="2934111" y="1441329"/>
            <a:ext cx="8458413" cy="5132111"/>
          </a:xfrm>
          <a:prstGeom prst="rect">
            <a:avLst/>
          </a:prstGeom>
        </p:spPr>
        <p:txBody>
          <a:bodyPr vert="horz" wrap="square" lIns="143407" tIns="89630" rIns="143407" bIns="89630" rtlCol="0">
            <a:no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None/>
              <a:tabLst/>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buFont typeface="Wingdings" panose="05000000000000000000" pitchFamily="2" charset="2"/>
              <a:buChar char="ü"/>
            </a:pPr>
            <a:r>
              <a:rPr lang="en-US" sz="3200" dirty="0">
                <a:solidFill>
                  <a:schemeClr val="bg1"/>
                </a:solidFill>
                <a:latin typeface="+mj-lt"/>
              </a:rPr>
              <a:t>Installing Prism Template Pack</a:t>
            </a:r>
          </a:p>
          <a:p>
            <a:pPr marL="457200" indent="-457200">
              <a:buFont typeface="Wingdings" panose="05000000000000000000" pitchFamily="2" charset="2"/>
              <a:buChar char="ü"/>
            </a:pPr>
            <a:r>
              <a:rPr lang="en-US" sz="3200" dirty="0">
                <a:solidFill>
                  <a:schemeClr val="bg1"/>
                </a:solidFill>
                <a:latin typeface="+mj-lt"/>
              </a:rPr>
              <a:t>Creating Prism Blank App</a:t>
            </a:r>
          </a:p>
          <a:p>
            <a:pPr marL="457200" indent="-457200">
              <a:buFont typeface="Wingdings" panose="05000000000000000000" pitchFamily="2" charset="2"/>
              <a:buChar char="ü"/>
            </a:pPr>
            <a:r>
              <a:rPr lang="en-US" sz="3200" dirty="0">
                <a:solidFill>
                  <a:schemeClr val="bg1"/>
                </a:solidFill>
                <a:latin typeface="+mj-lt"/>
              </a:rPr>
              <a:t>Prism Navigation</a:t>
            </a:r>
          </a:p>
          <a:p>
            <a:pPr marL="457200" indent="-457200">
              <a:buFont typeface="Wingdings" panose="05000000000000000000" pitchFamily="2" charset="2"/>
              <a:buChar char="ü"/>
            </a:pPr>
            <a:r>
              <a:rPr lang="en-US" sz="3200" dirty="0">
                <a:solidFill>
                  <a:schemeClr val="bg1"/>
                </a:solidFill>
                <a:latin typeface="+mj-lt"/>
              </a:rPr>
              <a:t>Passing &amp; Receiving page parameters</a:t>
            </a:r>
          </a:p>
          <a:p>
            <a:pPr marL="457200" indent="-457200">
              <a:buFont typeface="Wingdings" panose="05000000000000000000" pitchFamily="2" charset="2"/>
              <a:buChar char="ü"/>
            </a:pPr>
            <a:r>
              <a:rPr lang="en-US" sz="3200" dirty="0">
                <a:solidFill>
                  <a:schemeClr val="bg1"/>
                </a:solidFill>
                <a:latin typeface="+mj-lt"/>
              </a:rPr>
              <a:t>Registering services</a:t>
            </a:r>
          </a:p>
          <a:p>
            <a:pPr marL="457200" indent="-457200">
              <a:buFont typeface="Wingdings" panose="05000000000000000000" pitchFamily="2" charset="2"/>
              <a:buChar char="ü"/>
            </a:pPr>
            <a:r>
              <a:rPr lang="en-US" sz="3200" dirty="0">
                <a:solidFill>
                  <a:schemeClr val="bg1"/>
                </a:solidFill>
                <a:latin typeface="+mj-lt"/>
              </a:rPr>
              <a:t>Displaying alerts</a:t>
            </a:r>
          </a:p>
          <a:p>
            <a:pPr marL="457200" indent="-457200">
              <a:buFont typeface="Wingdings" panose="05000000000000000000" pitchFamily="2" charset="2"/>
              <a:buChar char="ü"/>
            </a:pPr>
            <a:r>
              <a:rPr lang="en-US" sz="3200" dirty="0">
                <a:solidFill>
                  <a:schemeClr val="bg1"/>
                </a:solidFill>
                <a:latin typeface="+mj-lt"/>
              </a:rPr>
              <a:t>Deep Linking</a:t>
            </a:r>
          </a:p>
          <a:p>
            <a:pPr marL="457200" indent="-457200">
              <a:buFont typeface="Wingdings" panose="05000000000000000000" pitchFamily="2" charset="2"/>
              <a:buChar char="ü"/>
            </a:pPr>
            <a:r>
              <a:rPr lang="en-US" sz="3200" dirty="0">
                <a:solidFill>
                  <a:schemeClr val="bg1"/>
                </a:solidFill>
                <a:latin typeface="+mj-lt"/>
              </a:rPr>
              <a:t>Delegate Commands</a:t>
            </a:r>
          </a:p>
          <a:p>
            <a:pPr marL="457200" indent="-457200">
              <a:buFont typeface="Wingdings" panose="05000000000000000000" pitchFamily="2" charset="2"/>
              <a:buChar char="ü"/>
            </a:pPr>
            <a:r>
              <a:rPr lang="en-US" sz="3200" dirty="0">
                <a:solidFill>
                  <a:schemeClr val="bg1"/>
                </a:solidFill>
                <a:latin typeface="+mj-lt"/>
              </a:rPr>
              <a:t>Event To Commands</a:t>
            </a:r>
          </a:p>
        </p:txBody>
      </p:sp>
      <p:pic>
        <p:nvPicPr>
          <p:cNvPr id="5" name="Picture 4" descr="Prism Library">
            <a:extLst>
              <a:ext uri="{FF2B5EF4-FFF2-40B4-BE49-F238E27FC236}">
                <a16:creationId xmlns:a16="http://schemas.microsoft.com/office/drawing/2014/main" id="{31887925-7827-4454-B998-A717EB3AEF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6802" y="2444103"/>
            <a:ext cx="2171700" cy="2171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60432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xEl>
                                              <p:pRg st="1" end="1"/>
                                            </p:txEl>
                                          </p:spTgt>
                                        </p:tgtEl>
                                        <p:attrNameLst>
                                          <p:attrName>style.visibility</p:attrName>
                                        </p:attrNameLst>
                                      </p:cBhvr>
                                      <p:to>
                                        <p:strVal val="visible"/>
                                      </p:to>
                                    </p:set>
                                    <p:animEffect transition="in" filter="fade">
                                      <p:cBhvr>
                                        <p:cTn id="12" dur="500"/>
                                        <p:tgtEl>
                                          <p:spTgt spid="1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xEl>
                                              <p:pRg st="2" end="2"/>
                                            </p:txEl>
                                          </p:spTgt>
                                        </p:tgtEl>
                                        <p:attrNameLst>
                                          <p:attrName>style.visibility</p:attrName>
                                        </p:attrNameLst>
                                      </p:cBhvr>
                                      <p:to>
                                        <p:strVal val="visible"/>
                                      </p:to>
                                    </p:set>
                                    <p:animEffect transition="in" filter="fade">
                                      <p:cBhvr>
                                        <p:cTn id="17" dur="500"/>
                                        <p:tgtEl>
                                          <p:spTgt spid="1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
                                            <p:txEl>
                                              <p:pRg st="3" end="3"/>
                                            </p:txEl>
                                          </p:spTgt>
                                        </p:tgtEl>
                                        <p:attrNameLst>
                                          <p:attrName>style.visibility</p:attrName>
                                        </p:attrNameLst>
                                      </p:cBhvr>
                                      <p:to>
                                        <p:strVal val="visible"/>
                                      </p:to>
                                    </p:set>
                                    <p:animEffect transition="in" filter="fade">
                                      <p:cBhvr>
                                        <p:cTn id="22" dur="500"/>
                                        <p:tgtEl>
                                          <p:spTgt spid="10">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0">
                                            <p:txEl>
                                              <p:pRg st="4" end="4"/>
                                            </p:txEl>
                                          </p:spTgt>
                                        </p:tgtEl>
                                        <p:attrNameLst>
                                          <p:attrName>style.visibility</p:attrName>
                                        </p:attrNameLst>
                                      </p:cBhvr>
                                      <p:to>
                                        <p:strVal val="visible"/>
                                      </p:to>
                                    </p:set>
                                    <p:animEffect transition="in" filter="fade">
                                      <p:cBhvr>
                                        <p:cTn id="27" dur="500"/>
                                        <p:tgtEl>
                                          <p:spTgt spid="10">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0">
                                            <p:txEl>
                                              <p:pRg st="5" end="5"/>
                                            </p:txEl>
                                          </p:spTgt>
                                        </p:tgtEl>
                                        <p:attrNameLst>
                                          <p:attrName>style.visibility</p:attrName>
                                        </p:attrNameLst>
                                      </p:cBhvr>
                                      <p:to>
                                        <p:strVal val="visible"/>
                                      </p:to>
                                    </p:set>
                                    <p:animEffect transition="in" filter="fade">
                                      <p:cBhvr>
                                        <p:cTn id="32" dur="500"/>
                                        <p:tgtEl>
                                          <p:spTgt spid="10">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0">
                                            <p:txEl>
                                              <p:pRg st="6" end="6"/>
                                            </p:txEl>
                                          </p:spTgt>
                                        </p:tgtEl>
                                        <p:attrNameLst>
                                          <p:attrName>style.visibility</p:attrName>
                                        </p:attrNameLst>
                                      </p:cBhvr>
                                      <p:to>
                                        <p:strVal val="visible"/>
                                      </p:to>
                                    </p:set>
                                    <p:animEffect transition="in" filter="fade">
                                      <p:cBhvr>
                                        <p:cTn id="37" dur="500"/>
                                        <p:tgtEl>
                                          <p:spTgt spid="10">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0">
                                            <p:txEl>
                                              <p:pRg st="7" end="7"/>
                                            </p:txEl>
                                          </p:spTgt>
                                        </p:tgtEl>
                                        <p:attrNameLst>
                                          <p:attrName>style.visibility</p:attrName>
                                        </p:attrNameLst>
                                      </p:cBhvr>
                                      <p:to>
                                        <p:strVal val="visible"/>
                                      </p:to>
                                    </p:set>
                                    <p:animEffect transition="in" filter="fade">
                                      <p:cBhvr>
                                        <p:cTn id="42" dur="500"/>
                                        <p:tgtEl>
                                          <p:spTgt spid="10">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0">
                                            <p:txEl>
                                              <p:pRg st="8" end="8"/>
                                            </p:txEl>
                                          </p:spTgt>
                                        </p:tgtEl>
                                        <p:attrNameLst>
                                          <p:attrName>style.visibility</p:attrName>
                                        </p:attrNameLst>
                                      </p:cBhvr>
                                      <p:to>
                                        <p:strVal val="visible"/>
                                      </p:to>
                                    </p:set>
                                    <p:animEffect transition="in" filter="fade">
                                      <p:cBhvr>
                                        <p:cTn id="47" dur="500"/>
                                        <p:tgtEl>
                                          <p:spTgt spid="10">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uiExpand="1"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8D393D8-375F-4D85-A6D2-153B3A3DE768}"/>
              </a:ext>
            </a:extLst>
          </p:cNvPr>
          <p:cNvSpPr>
            <a:spLocks noGrp="1"/>
          </p:cNvSpPr>
          <p:nvPr>
            <p:ph type="body" sz="quarter" idx="10"/>
          </p:nvPr>
        </p:nvSpPr>
        <p:spPr>
          <a:xfrm>
            <a:off x="508935" y="1517796"/>
            <a:ext cx="11285500" cy="1514261"/>
          </a:xfrm>
        </p:spPr>
        <p:txBody>
          <a:bodyPr/>
          <a:lstStyle/>
          <a:p>
            <a:pPr marL="0" indent="0" algn="ctr">
              <a:buNone/>
            </a:pPr>
            <a:r>
              <a:rPr lang="en-IN" sz="4800" dirty="0">
                <a:hlinkClick r:id="rId2"/>
              </a:rPr>
              <a:t>https://github.com/harikrishnann/2019-December-XamarinGeek</a:t>
            </a:r>
            <a:endParaRPr lang="en-US" sz="4800" dirty="0">
              <a:latin typeface="+mn-lt"/>
            </a:endParaRPr>
          </a:p>
        </p:txBody>
      </p:sp>
      <p:sp>
        <p:nvSpPr>
          <p:cNvPr id="3" name="Title 2">
            <a:extLst>
              <a:ext uri="{FF2B5EF4-FFF2-40B4-BE49-F238E27FC236}">
                <a16:creationId xmlns:a16="http://schemas.microsoft.com/office/drawing/2014/main" id="{A695C142-ABBD-42E6-99D1-8E170747CA68}"/>
              </a:ext>
            </a:extLst>
          </p:cNvPr>
          <p:cNvSpPr>
            <a:spLocks noGrp="1"/>
          </p:cNvSpPr>
          <p:nvPr>
            <p:ph type="title"/>
          </p:nvPr>
        </p:nvSpPr>
        <p:spPr/>
        <p:txBody>
          <a:bodyPr vert="horz" wrap="square" lIns="146304" tIns="91440" rIns="146304" bIns="91440" rtlCol="0" anchor="t">
            <a:noAutofit/>
          </a:bodyPr>
          <a:lstStyle/>
          <a:p>
            <a:pPr defTabSz="932742"/>
            <a:r>
              <a:rPr lang="en-US" sz="4600" b="1" spc="-102" dirty="0">
                <a:solidFill>
                  <a:schemeClr val="bg1"/>
                </a:solidFill>
                <a:latin typeface="+mn-lt"/>
              </a:rPr>
              <a:t>Reference</a:t>
            </a:r>
          </a:p>
        </p:txBody>
      </p:sp>
      <p:sp>
        <p:nvSpPr>
          <p:cNvPr id="4" name="Rectangle 3">
            <a:extLst>
              <a:ext uri="{FF2B5EF4-FFF2-40B4-BE49-F238E27FC236}">
                <a16:creationId xmlns:a16="http://schemas.microsoft.com/office/drawing/2014/main" id="{C8C35AB3-F4A6-4A8C-BECD-72B86202FD3B}"/>
              </a:ext>
            </a:extLst>
          </p:cNvPr>
          <p:cNvSpPr/>
          <p:nvPr/>
        </p:nvSpPr>
        <p:spPr>
          <a:xfrm>
            <a:off x="508935" y="5017503"/>
            <a:ext cx="10628231" cy="1292662"/>
          </a:xfrm>
          <a:prstGeom prst="rect">
            <a:avLst/>
          </a:prstGeom>
        </p:spPr>
        <p:txBody>
          <a:bodyPr vert="horz" wrap="square" lIns="146304" tIns="91440" rIns="146304" bIns="91440" rtlCol="0">
            <a:spAutoFit/>
          </a:bodyPr>
          <a:lstStyle/>
          <a:p>
            <a:pPr algn="ctr" defTabSz="914367">
              <a:lnSpc>
                <a:spcPct val="90000"/>
              </a:lnSpc>
              <a:spcBef>
                <a:spcPct val="20000"/>
              </a:spcBef>
              <a:buSzPct val="90000"/>
            </a:pPr>
            <a:r>
              <a:rPr lang="en-IN" sz="8000" dirty="0">
                <a:gradFill>
                  <a:gsLst>
                    <a:gs pos="100000">
                      <a:schemeClr val="tx1"/>
                    </a:gs>
                    <a:gs pos="0">
                      <a:schemeClr val="tx1"/>
                    </a:gs>
                  </a:gsLst>
                  <a:lin ang="5400000" scaled="0"/>
                </a:gradFill>
                <a:hlinkClick r:id="rId3"/>
              </a:rPr>
              <a:t>https://bit.ly/2EYDgeN</a:t>
            </a:r>
            <a:endParaRPr lang="en-IN" sz="8000" dirty="0">
              <a:gradFill>
                <a:gsLst>
                  <a:gs pos="100000">
                    <a:schemeClr val="tx1"/>
                  </a:gs>
                  <a:gs pos="0">
                    <a:schemeClr val="tx1"/>
                  </a:gs>
                </a:gsLst>
                <a:lin ang="5400000" scaled="0"/>
              </a:gradFill>
            </a:endParaRPr>
          </a:p>
        </p:txBody>
      </p:sp>
      <p:sp>
        <p:nvSpPr>
          <p:cNvPr id="5" name="Title 2">
            <a:extLst>
              <a:ext uri="{FF2B5EF4-FFF2-40B4-BE49-F238E27FC236}">
                <a16:creationId xmlns:a16="http://schemas.microsoft.com/office/drawing/2014/main" id="{FECAB102-B785-4A08-9A7F-61D2FCC1CFA1}"/>
              </a:ext>
            </a:extLst>
          </p:cNvPr>
          <p:cNvSpPr txBox="1">
            <a:spLocks/>
          </p:cNvSpPr>
          <p:nvPr/>
        </p:nvSpPr>
        <p:spPr>
          <a:xfrm>
            <a:off x="282492" y="4287632"/>
            <a:ext cx="11655840" cy="628924"/>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742"/>
            <a:r>
              <a:rPr lang="en-US" sz="3600" spc="-102" dirty="0">
                <a:solidFill>
                  <a:schemeClr val="bg1"/>
                </a:solidFill>
                <a:latin typeface="+mn-lt"/>
              </a:rPr>
              <a:t>Short link</a:t>
            </a:r>
          </a:p>
        </p:txBody>
      </p:sp>
    </p:spTree>
    <p:extLst>
      <p:ext uri="{BB962C8B-B14F-4D97-AF65-F5344CB8AC3E}">
        <p14:creationId xmlns:p14="http://schemas.microsoft.com/office/powerpoint/2010/main" val="3731008446"/>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25">
            <a:extLst>
              <a:ext uri="{FF2B5EF4-FFF2-40B4-BE49-F238E27FC236}">
                <a16:creationId xmlns:a16="http://schemas.microsoft.com/office/drawing/2014/main" id="{7FED5745-B5FC-4BEA-B9FF-E1332D279881}"/>
              </a:ext>
            </a:extLst>
          </p:cNvPr>
          <p:cNvSpPr txBox="1">
            <a:spLocks/>
          </p:cNvSpPr>
          <p:nvPr/>
        </p:nvSpPr>
        <p:spPr bwMode="invGray">
          <a:xfrm>
            <a:off x="4607906" y="1865860"/>
            <a:ext cx="6684522" cy="821723"/>
          </a:xfrm>
          <a:prstGeom prst="rect">
            <a:avLst/>
          </a:prstGeom>
        </p:spPr>
        <p:txBody>
          <a:bodyPr vert="horz" wrap="square" lIns="179285" tIns="143428" rIns="179285" bIns="143428" rtlCol="0" anchor="t">
            <a:noAutofit/>
          </a:bodyPr>
          <a:lstStyle>
            <a:lvl1pPr marL="0" indent="0" algn="l" defTabSz="914166" rtl="0" eaLnBrk="1" latinLnBrk="0" hangingPunct="1">
              <a:spcBef>
                <a:spcPct val="20000"/>
              </a:spcBef>
              <a:buFont typeface="Arial" pitchFamily="34" charset="0"/>
              <a:buNone/>
              <a:defRPr sz="6700" kern="1200" spc="-153">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914367">
              <a:lnSpc>
                <a:spcPct val="60000"/>
              </a:lnSpc>
              <a:buClr>
                <a:srgbClr val="FFFFFF"/>
              </a:buClr>
              <a:buSzPct val="90000"/>
            </a:pPr>
            <a:r>
              <a:rPr lang="en-IN" sz="8800" b="1" spc="0" dirty="0">
                <a:solidFill>
                  <a:schemeClr val="bg1"/>
                </a:solidFill>
                <a:sym typeface="Wingdings" panose="05000000000000000000" pitchFamily="2" charset="2"/>
              </a:rPr>
              <a:t>Any Queries?</a:t>
            </a:r>
            <a:endParaRPr lang="en-US" sz="8800" b="1" spc="0" dirty="0">
              <a:solidFill>
                <a:schemeClr val="bg1"/>
              </a:solidFill>
            </a:endParaRPr>
          </a:p>
        </p:txBody>
      </p:sp>
      <p:pic>
        <p:nvPicPr>
          <p:cNvPr id="6" name="Picture 5">
            <a:extLst>
              <a:ext uri="{FF2B5EF4-FFF2-40B4-BE49-F238E27FC236}">
                <a16:creationId xmlns:a16="http://schemas.microsoft.com/office/drawing/2014/main" id="{96D76065-62EF-4F02-B24D-8CB8AF6C1B41}"/>
              </a:ext>
            </a:extLst>
          </p:cNvPr>
          <p:cNvPicPr>
            <a:picLocks noChangeAspect="1"/>
          </p:cNvPicPr>
          <p:nvPr/>
        </p:nvPicPr>
        <p:blipFill rotWithShape="1">
          <a:blip r:embed="rId3"/>
          <a:srcRect l="23584" r="12988"/>
          <a:stretch/>
        </p:blipFill>
        <p:spPr>
          <a:xfrm>
            <a:off x="248814" y="535461"/>
            <a:ext cx="3822442" cy="4017693"/>
          </a:xfrm>
          <a:prstGeom prst="rect">
            <a:avLst/>
          </a:prstGeom>
        </p:spPr>
      </p:pic>
      <p:sp>
        <p:nvSpPr>
          <p:cNvPr id="7" name="Rectangle 6">
            <a:extLst>
              <a:ext uri="{FF2B5EF4-FFF2-40B4-BE49-F238E27FC236}">
                <a16:creationId xmlns:a16="http://schemas.microsoft.com/office/drawing/2014/main" id="{FBA447A6-BA92-490C-A1CD-653B0A748791}"/>
              </a:ext>
            </a:extLst>
          </p:cNvPr>
          <p:cNvSpPr/>
          <p:nvPr/>
        </p:nvSpPr>
        <p:spPr>
          <a:xfrm>
            <a:off x="1767195" y="5315620"/>
            <a:ext cx="378629" cy="1451038"/>
          </a:xfrm>
          <a:prstGeom prst="rect">
            <a:avLst/>
          </a:prstGeom>
        </p:spPr>
        <p:txBody>
          <a:bodyPr wrap="square">
            <a:spAutoFit/>
          </a:bodyPr>
          <a:lstStyle/>
          <a:p>
            <a:pPr algn="ctr" defTabSz="914367">
              <a:lnSpc>
                <a:spcPct val="60000"/>
              </a:lnSpc>
              <a:buClr>
                <a:srgbClr val="FFFFFF"/>
              </a:buClr>
              <a:buSzPct val="90000"/>
            </a:pPr>
            <a:r>
              <a:rPr lang="en-US" sz="13800" dirty="0">
                <a:solidFill>
                  <a:schemeClr val="bg1"/>
                </a:solidFill>
                <a:sym typeface="Wingdings" panose="05000000000000000000" pitchFamily="2" charset="2"/>
              </a:rPr>
              <a:t></a:t>
            </a:r>
          </a:p>
        </p:txBody>
      </p:sp>
      <p:sp>
        <p:nvSpPr>
          <p:cNvPr id="41" name="Rectangle 40">
            <a:extLst>
              <a:ext uri="{FF2B5EF4-FFF2-40B4-BE49-F238E27FC236}">
                <a16:creationId xmlns:a16="http://schemas.microsoft.com/office/drawing/2014/main" id="{ECC1C31A-7A3C-4923-83D7-B3FBDF76E239}"/>
              </a:ext>
            </a:extLst>
          </p:cNvPr>
          <p:cNvSpPr/>
          <p:nvPr/>
        </p:nvSpPr>
        <p:spPr>
          <a:xfrm>
            <a:off x="4768524" y="4048023"/>
            <a:ext cx="6684523" cy="757130"/>
          </a:xfrm>
          <a:prstGeom prst="rect">
            <a:avLst/>
          </a:prstGeom>
        </p:spPr>
        <p:txBody>
          <a:bodyPr wrap="square">
            <a:spAutoFit/>
          </a:bodyPr>
          <a:lstStyle/>
          <a:p>
            <a:pPr defTabSz="932742">
              <a:lnSpc>
                <a:spcPct val="90000"/>
              </a:lnSpc>
              <a:spcBef>
                <a:spcPct val="0"/>
              </a:spcBef>
            </a:pPr>
            <a:r>
              <a:rPr lang="en-US" sz="4800" b="1" spc="-102" dirty="0">
                <a:ln w="3175">
                  <a:noFill/>
                </a:ln>
                <a:solidFill>
                  <a:schemeClr val="bg1"/>
                </a:solidFill>
                <a:cs typeface="Segoe UI" pitchFamily="34" charset="0"/>
              </a:rPr>
              <a:t>Harikrishnan</a:t>
            </a:r>
          </a:p>
        </p:txBody>
      </p:sp>
      <p:cxnSp>
        <p:nvCxnSpPr>
          <p:cNvPr id="42" name="Straight Connector 41">
            <a:extLst>
              <a:ext uri="{FF2B5EF4-FFF2-40B4-BE49-F238E27FC236}">
                <a16:creationId xmlns:a16="http://schemas.microsoft.com/office/drawing/2014/main" id="{B5C5B9FA-9124-4050-9992-36F008BC140B}"/>
              </a:ext>
            </a:extLst>
          </p:cNvPr>
          <p:cNvCxnSpPr>
            <a:cxnSpLocks/>
          </p:cNvCxnSpPr>
          <p:nvPr/>
        </p:nvCxnSpPr>
        <p:spPr>
          <a:xfrm>
            <a:off x="4837599" y="4886711"/>
            <a:ext cx="6684523" cy="1715"/>
          </a:xfrm>
          <a:prstGeom prst="line">
            <a:avLst/>
          </a:prstGeom>
          <a:ln>
            <a:solidFill>
              <a:srgbClr val="16ACEE"/>
            </a:solidFill>
            <a:headEnd type="none"/>
            <a:tailEnd type="none"/>
          </a:ln>
        </p:spPr>
        <p:style>
          <a:lnRef idx="2">
            <a:schemeClr val="accent6"/>
          </a:lnRef>
          <a:fillRef idx="0">
            <a:schemeClr val="accent6"/>
          </a:fillRef>
          <a:effectRef idx="1">
            <a:schemeClr val="accent6"/>
          </a:effectRef>
          <a:fontRef idx="minor">
            <a:schemeClr val="tx1"/>
          </a:fontRef>
        </p:style>
      </p:cxnSp>
      <p:pic>
        <p:nvPicPr>
          <p:cNvPr id="43" name="Picture 42">
            <a:hlinkClick r:id="rId4" tooltip="https://www.linkedin.com/in/harikrishnan-natarajan"/>
            <a:extLst>
              <a:ext uri="{FF2B5EF4-FFF2-40B4-BE49-F238E27FC236}">
                <a16:creationId xmlns:a16="http://schemas.microsoft.com/office/drawing/2014/main" id="{0A56B736-3CFE-41BC-8837-0DD2478CD9A4}"/>
              </a:ext>
            </a:extLst>
          </p:cNvPr>
          <p:cNvPicPr>
            <a:picLocks noChangeAspect="1"/>
          </p:cNvPicPr>
          <p:nvPr/>
        </p:nvPicPr>
        <p:blipFill>
          <a:blip r:embed="rId5"/>
          <a:stretch>
            <a:fillRect/>
          </a:stretch>
        </p:blipFill>
        <p:spPr>
          <a:xfrm>
            <a:off x="4855056" y="5573285"/>
            <a:ext cx="342900" cy="342900"/>
          </a:xfrm>
          <a:prstGeom prst="rect">
            <a:avLst/>
          </a:prstGeom>
        </p:spPr>
      </p:pic>
      <p:sp>
        <p:nvSpPr>
          <p:cNvPr id="44" name="TextBox 43">
            <a:hlinkClick r:id="rId6" tooltip="https://twitter.com/cn_harikrishnan"/>
            <a:extLst>
              <a:ext uri="{FF2B5EF4-FFF2-40B4-BE49-F238E27FC236}">
                <a16:creationId xmlns:a16="http://schemas.microsoft.com/office/drawing/2014/main" id="{D039355A-00F3-419E-BAF1-FE291B06F482}"/>
              </a:ext>
            </a:extLst>
          </p:cNvPr>
          <p:cNvSpPr txBox="1"/>
          <p:nvPr/>
        </p:nvSpPr>
        <p:spPr>
          <a:xfrm>
            <a:off x="5197956" y="5039050"/>
            <a:ext cx="2312117" cy="387798"/>
          </a:xfrm>
          <a:prstGeom prst="rect">
            <a:avLst/>
          </a:prstGeom>
          <a:noFill/>
        </p:spPr>
        <p:txBody>
          <a:bodyPr wrap="square" rtlCol="0">
            <a:spAutoFit/>
          </a:bodyPr>
          <a:lstStyle/>
          <a:p>
            <a:pPr>
              <a:lnSpc>
                <a:spcPct val="130000"/>
              </a:lnSpc>
            </a:pPr>
            <a:r>
              <a:rPr lang="en-US" sz="1650" dirty="0">
                <a:solidFill>
                  <a:srgbClr val="29B6F6"/>
                </a:solidFill>
              </a:rPr>
              <a:t>cn_harikrishnan</a:t>
            </a:r>
            <a:endParaRPr lang="en-US" sz="1650" dirty="0">
              <a:solidFill>
                <a:srgbClr val="29B6F6"/>
              </a:solidFill>
              <a:latin typeface="+mj-lt"/>
              <a:cs typeface="Arial"/>
            </a:endParaRPr>
          </a:p>
        </p:txBody>
      </p:sp>
      <p:pic>
        <p:nvPicPr>
          <p:cNvPr id="45" name="Picture 44">
            <a:hlinkClick r:id="rId6" tooltip="https://twitter.com/cn_harikrishnan"/>
            <a:extLst>
              <a:ext uri="{FF2B5EF4-FFF2-40B4-BE49-F238E27FC236}">
                <a16:creationId xmlns:a16="http://schemas.microsoft.com/office/drawing/2014/main" id="{1EC844A5-0846-42D9-A46A-C620740CA452}"/>
              </a:ext>
            </a:extLst>
          </p:cNvPr>
          <p:cNvPicPr>
            <a:picLocks noChangeAspect="1"/>
          </p:cNvPicPr>
          <p:nvPr/>
        </p:nvPicPr>
        <p:blipFill>
          <a:blip r:embed="rId7"/>
          <a:stretch>
            <a:fillRect/>
          </a:stretch>
        </p:blipFill>
        <p:spPr>
          <a:xfrm>
            <a:off x="4863549" y="5083948"/>
            <a:ext cx="342900" cy="342900"/>
          </a:xfrm>
          <a:prstGeom prst="rect">
            <a:avLst/>
          </a:prstGeom>
        </p:spPr>
      </p:pic>
      <p:sp>
        <p:nvSpPr>
          <p:cNvPr id="46" name="TextBox 45">
            <a:hlinkClick r:id="rId4" tooltip="https://www.linkedin.com/in/harikrishnan-natarajan"/>
            <a:extLst>
              <a:ext uri="{FF2B5EF4-FFF2-40B4-BE49-F238E27FC236}">
                <a16:creationId xmlns:a16="http://schemas.microsoft.com/office/drawing/2014/main" id="{B3347D74-9C9A-413F-A999-F7927D65F0D0}"/>
              </a:ext>
            </a:extLst>
          </p:cNvPr>
          <p:cNvSpPr txBox="1"/>
          <p:nvPr/>
        </p:nvSpPr>
        <p:spPr>
          <a:xfrm>
            <a:off x="5212379" y="5524824"/>
            <a:ext cx="2297694" cy="387798"/>
          </a:xfrm>
          <a:prstGeom prst="rect">
            <a:avLst/>
          </a:prstGeom>
          <a:noFill/>
        </p:spPr>
        <p:txBody>
          <a:bodyPr wrap="square" rtlCol="0">
            <a:spAutoFit/>
          </a:bodyPr>
          <a:lstStyle/>
          <a:p>
            <a:pPr>
              <a:lnSpc>
                <a:spcPct val="130000"/>
              </a:lnSpc>
            </a:pPr>
            <a:r>
              <a:rPr lang="en-US" sz="1650" dirty="0">
                <a:solidFill>
                  <a:srgbClr val="28ACE8"/>
                </a:solidFill>
                <a:cs typeface="Arial"/>
              </a:rPr>
              <a:t>harikrishnan-natarajan</a:t>
            </a:r>
            <a:endParaRPr lang="en-US" sz="1650" dirty="0">
              <a:solidFill>
                <a:srgbClr val="28ACE8"/>
              </a:solidFill>
              <a:latin typeface="+mj-lt"/>
              <a:cs typeface="Arial"/>
            </a:endParaRPr>
          </a:p>
        </p:txBody>
      </p:sp>
      <p:sp>
        <p:nvSpPr>
          <p:cNvPr id="47" name="TextBox 46">
            <a:hlinkClick r:id="rId8" tooltip="https://github.com/harikrishnann"/>
            <a:extLst>
              <a:ext uri="{FF2B5EF4-FFF2-40B4-BE49-F238E27FC236}">
                <a16:creationId xmlns:a16="http://schemas.microsoft.com/office/drawing/2014/main" id="{BD7C433A-A986-4975-AB47-36AD9F89CBC2}"/>
              </a:ext>
            </a:extLst>
          </p:cNvPr>
          <p:cNvSpPr txBox="1"/>
          <p:nvPr/>
        </p:nvSpPr>
        <p:spPr>
          <a:xfrm>
            <a:off x="9154747" y="5040683"/>
            <a:ext cx="2297695" cy="387798"/>
          </a:xfrm>
          <a:prstGeom prst="rect">
            <a:avLst/>
          </a:prstGeom>
          <a:noFill/>
        </p:spPr>
        <p:txBody>
          <a:bodyPr wrap="square" rtlCol="0">
            <a:spAutoFit/>
          </a:bodyPr>
          <a:lstStyle/>
          <a:p>
            <a:pPr>
              <a:lnSpc>
                <a:spcPct val="130000"/>
              </a:lnSpc>
            </a:pPr>
            <a:r>
              <a:rPr lang="en-US" sz="1650" dirty="0">
                <a:solidFill>
                  <a:srgbClr val="2FB8EE"/>
                </a:solidFill>
                <a:cs typeface="Arial"/>
              </a:rPr>
              <a:t>harikrishnann</a:t>
            </a:r>
          </a:p>
        </p:txBody>
      </p:sp>
      <p:pic>
        <p:nvPicPr>
          <p:cNvPr id="48" name="Picture 47">
            <a:hlinkClick r:id="rId8" tooltip="https://github.com/harikrishnann"/>
            <a:extLst>
              <a:ext uri="{FF2B5EF4-FFF2-40B4-BE49-F238E27FC236}">
                <a16:creationId xmlns:a16="http://schemas.microsoft.com/office/drawing/2014/main" id="{09693B73-FAF8-4B64-8487-28A8FAA6883A}"/>
              </a:ext>
            </a:extLst>
          </p:cNvPr>
          <p:cNvPicPr>
            <a:picLocks noChangeAspect="1"/>
          </p:cNvPicPr>
          <p:nvPr/>
        </p:nvPicPr>
        <p:blipFill>
          <a:blip r:embed="rId9"/>
          <a:stretch>
            <a:fillRect/>
          </a:stretch>
        </p:blipFill>
        <p:spPr>
          <a:xfrm>
            <a:off x="8817482" y="5077888"/>
            <a:ext cx="342900" cy="342900"/>
          </a:xfrm>
          <a:prstGeom prst="rect">
            <a:avLst/>
          </a:prstGeom>
        </p:spPr>
      </p:pic>
      <p:pic>
        <p:nvPicPr>
          <p:cNvPr id="49" name="Picture 48">
            <a:hlinkClick r:id="rId10" tooltip="https://www.facebook.com/nharishkrish"/>
            <a:extLst>
              <a:ext uri="{FF2B5EF4-FFF2-40B4-BE49-F238E27FC236}">
                <a16:creationId xmlns:a16="http://schemas.microsoft.com/office/drawing/2014/main" id="{A376D01B-D397-4B7B-8B46-F0F545D0E2BD}"/>
              </a:ext>
            </a:extLst>
          </p:cNvPr>
          <p:cNvPicPr>
            <a:picLocks noChangeAspect="1"/>
          </p:cNvPicPr>
          <p:nvPr/>
        </p:nvPicPr>
        <p:blipFill>
          <a:blip r:embed="rId11"/>
          <a:stretch>
            <a:fillRect/>
          </a:stretch>
        </p:blipFill>
        <p:spPr>
          <a:xfrm>
            <a:off x="8811847" y="5573285"/>
            <a:ext cx="342900" cy="342900"/>
          </a:xfrm>
          <a:prstGeom prst="rect">
            <a:avLst/>
          </a:prstGeom>
        </p:spPr>
      </p:pic>
      <p:sp>
        <p:nvSpPr>
          <p:cNvPr id="50" name="TextBox 49">
            <a:hlinkClick r:id="rId10" tooltip="https://www.facebook.com/nharishkrish"/>
            <a:extLst>
              <a:ext uri="{FF2B5EF4-FFF2-40B4-BE49-F238E27FC236}">
                <a16:creationId xmlns:a16="http://schemas.microsoft.com/office/drawing/2014/main" id="{CAB8282E-078F-4A35-AE19-EB73505A4DEA}"/>
              </a:ext>
            </a:extLst>
          </p:cNvPr>
          <p:cNvSpPr txBox="1"/>
          <p:nvPr/>
        </p:nvSpPr>
        <p:spPr>
          <a:xfrm>
            <a:off x="9160382" y="5524824"/>
            <a:ext cx="2297694" cy="387798"/>
          </a:xfrm>
          <a:prstGeom prst="rect">
            <a:avLst/>
          </a:prstGeom>
          <a:noFill/>
        </p:spPr>
        <p:txBody>
          <a:bodyPr wrap="square" rtlCol="0">
            <a:spAutoFit/>
          </a:bodyPr>
          <a:lstStyle/>
          <a:p>
            <a:pPr>
              <a:lnSpc>
                <a:spcPct val="130000"/>
              </a:lnSpc>
            </a:pPr>
            <a:r>
              <a:rPr lang="en-US" sz="1650" dirty="0">
                <a:solidFill>
                  <a:srgbClr val="24B8F9"/>
                </a:solidFill>
                <a:cs typeface="Arial"/>
              </a:rPr>
              <a:t>nharishkrish</a:t>
            </a:r>
            <a:endParaRPr lang="en-US" sz="1650" dirty="0">
              <a:solidFill>
                <a:srgbClr val="24B8F9"/>
              </a:solidFill>
              <a:latin typeface="+mj-lt"/>
              <a:cs typeface="Arial"/>
            </a:endParaRPr>
          </a:p>
        </p:txBody>
      </p:sp>
    </p:spTree>
    <p:extLst>
      <p:ext uri="{BB962C8B-B14F-4D97-AF65-F5344CB8AC3E}">
        <p14:creationId xmlns:p14="http://schemas.microsoft.com/office/powerpoint/2010/main" val="1898584736"/>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heel(1)">
                                      <p:cBhvr>
                                        <p:cTn id="7" dur="500"/>
                                        <p:tgtEl>
                                          <p:spTgt spid="6"/>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heel(1)">
                                      <p:cBhvr>
                                        <p:cTn id="10" dur="500"/>
                                        <p:tgtEl>
                                          <p:spTgt spid="7"/>
                                        </p:tgtEl>
                                      </p:cBhvr>
                                    </p:animEffect>
                                  </p:childTnLst>
                                </p:cTn>
                              </p:par>
                              <p:par>
                                <p:cTn id="11" presetID="21" presetClass="entr" presetSubtype="1" fill="hold" grpId="0" nodeType="withEffect">
                                  <p:stCondLst>
                                    <p:cond delay="0"/>
                                  </p:stCondLst>
                                  <p:childTnLst>
                                    <p:set>
                                      <p:cBhvr>
                                        <p:cTn id="12" dur="1" fill="hold">
                                          <p:stCondLst>
                                            <p:cond delay="0"/>
                                          </p:stCondLst>
                                        </p:cTn>
                                        <p:tgtEl>
                                          <p:spTgt spid="41"/>
                                        </p:tgtEl>
                                        <p:attrNameLst>
                                          <p:attrName>style.visibility</p:attrName>
                                        </p:attrNameLst>
                                      </p:cBhvr>
                                      <p:to>
                                        <p:strVal val="visible"/>
                                      </p:to>
                                    </p:set>
                                    <p:animEffect transition="in" filter="wheel(1)">
                                      <p:cBhvr>
                                        <p:cTn id="13" dur="500"/>
                                        <p:tgtEl>
                                          <p:spTgt spid="41"/>
                                        </p:tgtEl>
                                      </p:cBhvr>
                                    </p:animEffect>
                                  </p:childTnLst>
                                </p:cTn>
                              </p:par>
                              <p:par>
                                <p:cTn id="14" presetID="21" presetClass="entr" presetSubtype="1" fill="hold" nodeType="withEffect">
                                  <p:stCondLst>
                                    <p:cond delay="0"/>
                                  </p:stCondLst>
                                  <p:childTnLst>
                                    <p:set>
                                      <p:cBhvr>
                                        <p:cTn id="15" dur="1" fill="hold">
                                          <p:stCondLst>
                                            <p:cond delay="0"/>
                                          </p:stCondLst>
                                        </p:cTn>
                                        <p:tgtEl>
                                          <p:spTgt spid="42"/>
                                        </p:tgtEl>
                                        <p:attrNameLst>
                                          <p:attrName>style.visibility</p:attrName>
                                        </p:attrNameLst>
                                      </p:cBhvr>
                                      <p:to>
                                        <p:strVal val="visible"/>
                                      </p:to>
                                    </p:set>
                                    <p:animEffect transition="in" filter="wheel(1)">
                                      <p:cBhvr>
                                        <p:cTn id="16" dur="500"/>
                                        <p:tgtEl>
                                          <p:spTgt spid="42"/>
                                        </p:tgtEl>
                                      </p:cBhvr>
                                    </p:animEffect>
                                  </p:childTnLst>
                                </p:cTn>
                              </p:par>
                              <p:par>
                                <p:cTn id="17" presetID="21" presetClass="entr" presetSubtype="1" fill="hold" nodeType="withEffect">
                                  <p:stCondLst>
                                    <p:cond delay="0"/>
                                  </p:stCondLst>
                                  <p:childTnLst>
                                    <p:set>
                                      <p:cBhvr>
                                        <p:cTn id="18" dur="1" fill="hold">
                                          <p:stCondLst>
                                            <p:cond delay="0"/>
                                          </p:stCondLst>
                                        </p:cTn>
                                        <p:tgtEl>
                                          <p:spTgt spid="45"/>
                                        </p:tgtEl>
                                        <p:attrNameLst>
                                          <p:attrName>style.visibility</p:attrName>
                                        </p:attrNameLst>
                                      </p:cBhvr>
                                      <p:to>
                                        <p:strVal val="visible"/>
                                      </p:to>
                                    </p:set>
                                    <p:animEffect transition="in" filter="wheel(1)">
                                      <p:cBhvr>
                                        <p:cTn id="19" dur="500"/>
                                        <p:tgtEl>
                                          <p:spTgt spid="45"/>
                                        </p:tgtEl>
                                      </p:cBhvr>
                                    </p:animEffect>
                                  </p:childTnLst>
                                </p:cTn>
                              </p:par>
                              <p:par>
                                <p:cTn id="20" presetID="21" presetClass="entr" presetSubtype="1" fill="hold" grpId="0" nodeType="withEffect">
                                  <p:stCondLst>
                                    <p:cond delay="0"/>
                                  </p:stCondLst>
                                  <p:childTnLst>
                                    <p:set>
                                      <p:cBhvr>
                                        <p:cTn id="21" dur="1" fill="hold">
                                          <p:stCondLst>
                                            <p:cond delay="0"/>
                                          </p:stCondLst>
                                        </p:cTn>
                                        <p:tgtEl>
                                          <p:spTgt spid="44"/>
                                        </p:tgtEl>
                                        <p:attrNameLst>
                                          <p:attrName>style.visibility</p:attrName>
                                        </p:attrNameLst>
                                      </p:cBhvr>
                                      <p:to>
                                        <p:strVal val="visible"/>
                                      </p:to>
                                    </p:set>
                                    <p:animEffect transition="in" filter="wheel(1)">
                                      <p:cBhvr>
                                        <p:cTn id="22" dur="500"/>
                                        <p:tgtEl>
                                          <p:spTgt spid="44"/>
                                        </p:tgtEl>
                                      </p:cBhvr>
                                    </p:animEffect>
                                  </p:childTnLst>
                                </p:cTn>
                              </p:par>
                              <p:par>
                                <p:cTn id="23" presetID="21" presetClass="entr" presetSubtype="1" fill="hold" nodeType="withEffect">
                                  <p:stCondLst>
                                    <p:cond delay="0"/>
                                  </p:stCondLst>
                                  <p:childTnLst>
                                    <p:set>
                                      <p:cBhvr>
                                        <p:cTn id="24" dur="1" fill="hold">
                                          <p:stCondLst>
                                            <p:cond delay="0"/>
                                          </p:stCondLst>
                                        </p:cTn>
                                        <p:tgtEl>
                                          <p:spTgt spid="43"/>
                                        </p:tgtEl>
                                        <p:attrNameLst>
                                          <p:attrName>style.visibility</p:attrName>
                                        </p:attrNameLst>
                                      </p:cBhvr>
                                      <p:to>
                                        <p:strVal val="visible"/>
                                      </p:to>
                                    </p:set>
                                    <p:animEffect transition="in" filter="wheel(1)">
                                      <p:cBhvr>
                                        <p:cTn id="25" dur="500"/>
                                        <p:tgtEl>
                                          <p:spTgt spid="43"/>
                                        </p:tgtEl>
                                      </p:cBhvr>
                                    </p:animEffect>
                                  </p:childTnLst>
                                </p:cTn>
                              </p:par>
                              <p:par>
                                <p:cTn id="26" presetID="21" presetClass="entr" presetSubtype="1" fill="hold" grpId="0" nodeType="withEffect">
                                  <p:stCondLst>
                                    <p:cond delay="0"/>
                                  </p:stCondLst>
                                  <p:childTnLst>
                                    <p:set>
                                      <p:cBhvr>
                                        <p:cTn id="27" dur="1" fill="hold">
                                          <p:stCondLst>
                                            <p:cond delay="0"/>
                                          </p:stCondLst>
                                        </p:cTn>
                                        <p:tgtEl>
                                          <p:spTgt spid="46"/>
                                        </p:tgtEl>
                                        <p:attrNameLst>
                                          <p:attrName>style.visibility</p:attrName>
                                        </p:attrNameLst>
                                      </p:cBhvr>
                                      <p:to>
                                        <p:strVal val="visible"/>
                                      </p:to>
                                    </p:set>
                                    <p:animEffect transition="in" filter="wheel(1)">
                                      <p:cBhvr>
                                        <p:cTn id="28" dur="500"/>
                                        <p:tgtEl>
                                          <p:spTgt spid="46"/>
                                        </p:tgtEl>
                                      </p:cBhvr>
                                    </p:animEffect>
                                  </p:childTnLst>
                                </p:cTn>
                              </p:par>
                              <p:par>
                                <p:cTn id="29" presetID="21" presetClass="entr" presetSubtype="1" fill="hold" nodeType="withEffect">
                                  <p:stCondLst>
                                    <p:cond delay="0"/>
                                  </p:stCondLst>
                                  <p:childTnLst>
                                    <p:set>
                                      <p:cBhvr>
                                        <p:cTn id="30" dur="1" fill="hold">
                                          <p:stCondLst>
                                            <p:cond delay="0"/>
                                          </p:stCondLst>
                                        </p:cTn>
                                        <p:tgtEl>
                                          <p:spTgt spid="48"/>
                                        </p:tgtEl>
                                        <p:attrNameLst>
                                          <p:attrName>style.visibility</p:attrName>
                                        </p:attrNameLst>
                                      </p:cBhvr>
                                      <p:to>
                                        <p:strVal val="visible"/>
                                      </p:to>
                                    </p:set>
                                    <p:animEffect transition="in" filter="wheel(1)">
                                      <p:cBhvr>
                                        <p:cTn id="31" dur="500"/>
                                        <p:tgtEl>
                                          <p:spTgt spid="48"/>
                                        </p:tgtEl>
                                      </p:cBhvr>
                                    </p:animEffect>
                                  </p:childTnLst>
                                </p:cTn>
                              </p:par>
                              <p:par>
                                <p:cTn id="32" presetID="21" presetClass="entr" presetSubtype="1" fill="hold" grpId="0" nodeType="withEffect">
                                  <p:stCondLst>
                                    <p:cond delay="0"/>
                                  </p:stCondLst>
                                  <p:childTnLst>
                                    <p:set>
                                      <p:cBhvr>
                                        <p:cTn id="33" dur="1" fill="hold">
                                          <p:stCondLst>
                                            <p:cond delay="0"/>
                                          </p:stCondLst>
                                        </p:cTn>
                                        <p:tgtEl>
                                          <p:spTgt spid="47"/>
                                        </p:tgtEl>
                                        <p:attrNameLst>
                                          <p:attrName>style.visibility</p:attrName>
                                        </p:attrNameLst>
                                      </p:cBhvr>
                                      <p:to>
                                        <p:strVal val="visible"/>
                                      </p:to>
                                    </p:set>
                                    <p:animEffect transition="in" filter="wheel(1)">
                                      <p:cBhvr>
                                        <p:cTn id="34" dur="500"/>
                                        <p:tgtEl>
                                          <p:spTgt spid="47"/>
                                        </p:tgtEl>
                                      </p:cBhvr>
                                    </p:animEffect>
                                  </p:childTnLst>
                                </p:cTn>
                              </p:par>
                              <p:par>
                                <p:cTn id="35" presetID="21" presetClass="entr" presetSubtype="1" fill="hold" nodeType="withEffect">
                                  <p:stCondLst>
                                    <p:cond delay="0"/>
                                  </p:stCondLst>
                                  <p:childTnLst>
                                    <p:set>
                                      <p:cBhvr>
                                        <p:cTn id="36" dur="1" fill="hold">
                                          <p:stCondLst>
                                            <p:cond delay="0"/>
                                          </p:stCondLst>
                                        </p:cTn>
                                        <p:tgtEl>
                                          <p:spTgt spid="49"/>
                                        </p:tgtEl>
                                        <p:attrNameLst>
                                          <p:attrName>style.visibility</p:attrName>
                                        </p:attrNameLst>
                                      </p:cBhvr>
                                      <p:to>
                                        <p:strVal val="visible"/>
                                      </p:to>
                                    </p:set>
                                    <p:animEffect transition="in" filter="wheel(1)">
                                      <p:cBhvr>
                                        <p:cTn id="37" dur="500"/>
                                        <p:tgtEl>
                                          <p:spTgt spid="49"/>
                                        </p:tgtEl>
                                      </p:cBhvr>
                                    </p:animEffect>
                                  </p:childTnLst>
                                </p:cTn>
                              </p:par>
                              <p:par>
                                <p:cTn id="38" presetID="21" presetClass="entr" presetSubtype="1" fill="hold" grpId="0" nodeType="withEffect">
                                  <p:stCondLst>
                                    <p:cond delay="0"/>
                                  </p:stCondLst>
                                  <p:childTnLst>
                                    <p:set>
                                      <p:cBhvr>
                                        <p:cTn id="39" dur="1" fill="hold">
                                          <p:stCondLst>
                                            <p:cond delay="0"/>
                                          </p:stCondLst>
                                        </p:cTn>
                                        <p:tgtEl>
                                          <p:spTgt spid="50"/>
                                        </p:tgtEl>
                                        <p:attrNameLst>
                                          <p:attrName>style.visibility</p:attrName>
                                        </p:attrNameLst>
                                      </p:cBhvr>
                                      <p:to>
                                        <p:strVal val="visible"/>
                                      </p:to>
                                    </p:set>
                                    <p:animEffect transition="in" filter="wheel(1)">
                                      <p:cBhvr>
                                        <p:cTn id="40"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41" grpId="0"/>
      <p:bldP spid="44" grpId="0"/>
      <p:bldP spid="46" grpId="0"/>
      <p:bldP spid="47" grpId="0"/>
      <p:bldP spid="5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419661" y="1924868"/>
            <a:ext cx="11213540" cy="4519081"/>
          </a:xfrm>
        </p:spPr>
        <p:txBody>
          <a:bodyPr/>
          <a:lstStyle/>
          <a:p>
            <a:pPr marL="560241" indent="-560241">
              <a:lnSpc>
                <a:spcPct val="150000"/>
              </a:lnSpc>
              <a:buFont typeface="Arial" charset="0"/>
              <a:buChar char="•"/>
            </a:pPr>
            <a:r>
              <a:rPr lang="en-US" sz="3600" dirty="0">
                <a:solidFill>
                  <a:schemeClr val="bg1"/>
                </a:solidFill>
              </a:rPr>
              <a:t>Xamarin</a:t>
            </a:r>
          </a:p>
          <a:p>
            <a:pPr marL="560241" indent="-560241">
              <a:lnSpc>
                <a:spcPct val="150000"/>
              </a:lnSpc>
              <a:buFont typeface="Arial" charset="0"/>
              <a:buChar char="•"/>
            </a:pPr>
            <a:r>
              <a:rPr lang="en-US" sz="3600" dirty="0">
                <a:solidFill>
                  <a:schemeClr val="bg1"/>
                </a:solidFill>
              </a:rPr>
              <a:t>Prism </a:t>
            </a:r>
          </a:p>
          <a:p>
            <a:pPr marL="560241" indent="-560241">
              <a:lnSpc>
                <a:spcPct val="150000"/>
              </a:lnSpc>
              <a:buFont typeface="Arial" charset="0"/>
              <a:buChar char="•"/>
            </a:pPr>
            <a:r>
              <a:rPr lang="en-US" sz="3600" dirty="0">
                <a:solidFill>
                  <a:schemeClr val="bg1"/>
                </a:solidFill>
              </a:rPr>
              <a:t>Xamarin Forms – Prism</a:t>
            </a:r>
          </a:p>
          <a:p>
            <a:pPr marL="560241" indent="-560241">
              <a:lnSpc>
                <a:spcPct val="150000"/>
              </a:lnSpc>
              <a:buFont typeface="Arial" charset="0"/>
              <a:buChar char="•"/>
            </a:pPr>
            <a:r>
              <a:rPr lang="en-US" sz="3600" dirty="0">
                <a:solidFill>
                  <a:schemeClr val="bg1"/>
                </a:solidFill>
              </a:rPr>
              <a:t>A simple Xamarin Forms demo using Prism</a:t>
            </a:r>
            <a:endParaRPr lang="en-US" sz="3200" dirty="0">
              <a:solidFill>
                <a:schemeClr val="bg1"/>
              </a:solidFill>
            </a:endParaRPr>
          </a:p>
        </p:txBody>
      </p:sp>
      <p:sp>
        <p:nvSpPr>
          <p:cNvPr id="2" name="Title 1"/>
          <p:cNvSpPr>
            <a:spLocks noGrp="1"/>
          </p:cNvSpPr>
          <p:nvPr>
            <p:ph type="title"/>
          </p:nvPr>
        </p:nvSpPr>
        <p:spPr>
          <a:xfrm>
            <a:off x="1488715" y="307964"/>
            <a:ext cx="7642652" cy="899665"/>
          </a:xfrm>
        </p:spPr>
        <p:txBody>
          <a:bodyPr/>
          <a:lstStyle/>
          <a:p>
            <a:r>
              <a:rPr lang="en-US" sz="8000" b="1" dirty="0">
                <a:solidFill>
                  <a:schemeClr val="bg2">
                    <a:lumMod val="50000"/>
                  </a:schemeClr>
                </a:solidFill>
                <a:latin typeface="+mn-lt"/>
                <a:cs typeface="Arial" panose="020B0604020202020204" pitchFamily="34" charset="0"/>
              </a:rPr>
              <a:t>Agenda</a:t>
            </a:r>
          </a:p>
        </p:txBody>
      </p:sp>
      <p:pic>
        <p:nvPicPr>
          <p:cNvPr id="6" name="Picture 4" descr="Image result for xamarin logo">
            <a:extLst>
              <a:ext uri="{FF2B5EF4-FFF2-40B4-BE49-F238E27FC236}">
                <a16:creationId xmlns:a16="http://schemas.microsoft.com/office/drawing/2014/main" id="{6A80D9C5-18AD-4F52-B7DD-D6A4DD204ED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71953"/>
          <a:stretch/>
        </p:blipFill>
        <p:spPr bwMode="auto">
          <a:xfrm>
            <a:off x="419661" y="405805"/>
            <a:ext cx="1069054" cy="10159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4597819"/>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686C49A-FDE9-45BE-B673-5D31CA44CF0A}"/>
              </a:ext>
            </a:extLst>
          </p:cNvPr>
          <p:cNvSpPr>
            <a:spLocks noGrp="1"/>
          </p:cNvSpPr>
          <p:nvPr>
            <p:ph type="title"/>
          </p:nvPr>
        </p:nvSpPr>
        <p:spPr/>
        <p:txBody>
          <a:bodyPr/>
          <a:lstStyle/>
          <a:p>
            <a:r>
              <a:rPr lang="en-US" dirty="0">
                <a:solidFill>
                  <a:schemeClr val="bg1"/>
                </a:solidFill>
              </a:rPr>
              <a:t>Xamarin Forms Rendering Model - Entry</a:t>
            </a:r>
          </a:p>
        </p:txBody>
      </p:sp>
      <p:pic>
        <p:nvPicPr>
          <p:cNvPr id="2050" name="Picture 2" descr="Image result for entry in xamarin forms">
            <a:extLst>
              <a:ext uri="{FF2B5EF4-FFF2-40B4-BE49-F238E27FC236}">
                <a16:creationId xmlns:a16="http://schemas.microsoft.com/office/drawing/2014/main" id="{F5119428-AEB3-4C70-AA6E-0222C96424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900" y="1715082"/>
            <a:ext cx="9220200" cy="43084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7174509"/>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686C49A-FDE9-45BE-B673-5D31CA44CF0A}"/>
              </a:ext>
            </a:extLst>
          </p:cNvPr>
          <p:cNvSpPr>
            <a:spLocks noGrp="1"/>
          </p:cNvSpPr>
          <p:nvPr>
            <p:ph type="title"/>
          </p:nvPr>
        </p:nvSpPr>
        <p:spPr/>
        <p:txBody>
          <a:bodyPr/>
          <a:lstStyle/>
          <a:p>
            <a:pPr defTabSz="932742"/>
            <a:r>
              <a:rPr lang="en-US" sz="4800" spc="-102" dirty="0">
                <a:solidFill>
                  <a:schemeClr val="bg1"/>
                </a:solidFill>
                <a:latin typeface="+mn-lt"/>
              </a:rPr>
              <a:t>Xamarin.Forms Rendering Model</a:t>
            </a:r>
            <a:br>
              <a:rPr lang="en-US" sz="4800" spc="-102" dirty="0">
                <a:solidFill>
                  <a:schemeClr val="bg1"/>
                </a:solidFill>
                <a:latin typeface="+mn-lt"/>
              </a:rPr>
            </a:br>
            <a:endParaRPr lang="en-US" sz="4800" spc="-102" dirty="0">
              <a:solidFill>
                <a:schemeClr val="bg1"/>
              </a:solidFill>
              <a:latin typeface="+mn-lt"/>
            </a:endParaRPr>
          </a:p>
        </p:txBody>
      </p:sp>
      <p:pic>
        <p:nvPicPr>
          <p:cNvPr id="4" name="Picture 3">
            <a:extLst>
              <a:ext uri="{FF2B5EF4-FFF2-40B4-BE49-F238E27FC236}">
                <a16:creationId xmlns:a16="http://schemas.microsoft.com/office/drawing/2014/main" id="{33224597-247D-42C7-A9DB-D8752450668F}"/>
              </a:ext>
            </a:extLst>
          </p:cNvPr>
          <p:cNvPicPr>
            <a:picLocks noChangeAspect="1"/>
          </p:cNvPicPr>
          <p:nvPr/>
        </p:nvPicPr>
        <p:blipFill>
          <a:blip r:embed="rId2"/>
          <a:stretch>
            <a:fillRect/>
          </a:stretch>
        </p:blipFill>
        <p:spPr>
          <a:xfrm>
            <a:off x="0" y="1157681"/>
            <a:ext cx="12192000" cy="5742264"/>
          </a:xfrm>
          <a:prstGeom prst="rect">
            <a:avLst/>
          </a:prstGeom>
        </p:spPr>
      </p:pic>
    </p:spTree>
    <p:extLst>
      <p:ext uri="{BB962C8B-B14F-4D97-AF65-F5344CB8AC3E}">
        <p14:creationId xmlns:p14="http://schemas.microsoft.com/office/powerpoint/2010/main" val="1341629389"/>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22" name="Picture 6" descr="Related image">
            <a:extLst>
              <a:ext uri="{FF2B5EF4-FFF2-40B4-BE49-F238E27FC236}">
                <a16:creationId xmlns:a16="http://schemas.microsoft.com/office/drawing/2014/main" id="{DBAD47F8-3CE0-408C-B165-092C6F2B9E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23" y="995419"/>
            <a:ext cx="12158083" cy="47687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3177934"/>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7351" y="700387"/>
            <a:ext cx="11655840" cy="899665"/>
          </a:xfrm>
        </p:spPr>
        <p:txBody>
          <a:bodyPr/>
          <a:lstStyle/>
          <a:p>
            <a:pPr algn="ctr"/>
            <a:r>
              <a:rPr lang="en-US" dirty="0">
                <a:solidFill>
                  <a:schemeClr val="bg1"/>
                </a:solidFill>
              </a:rPr>
              <a:t>Write Once, Run Anywhere</a:t>
            </a:r>
          </a:p>
        </p:txBody>
      </p:sp>
      <p:grpSp>
        <p:nvGrpSpPr>
          <p:cNvPr id="75" name="Group 74"/>
          <p:cNvGrpSpPr/>
          <p:nvPr/>
        </p:nvGrpSpPr>
        <p:grpSpPr>
          <a:xfrm>
            <a:off x="5996068" y="2241497"/>
            <a:ext cx="2416917" cy="3021685"/>
            <a:chOff x="7744886" y="1892300"/>
            <a:chExt cx="2180835" cy="2857500"/>
          </a:xfrm>
        </p:grpSpPr>
        <p:grpSp>
          <p:nvGrpSpPr>
            <p:cNvPr id="30" name="Group 29"/>
            <p:cNvGrpSpPr/>
            <p:nvPr/>
          </p:nvGrpSpPr>
          <p:grpSpPr>
            <a:xfrm>
              <a:off x="9116486" y="1892300"/>
              <a:ext cx="803108" cy="803108"/>
              <a:chOff x="2057400" y="2654300"/>
              <a:chExt cx="1028700" cy="1028700"/>
            </a:xfrm>
          </p:grpSpPr>
          <p:sp>
            <p:nvSpPr>
              <p:cNvPr id="5" name="Oval 4"/>
              <p:cNvSpPr/>
              <p:nvPr/>
            </p:nvSpPr>
            <p:spPr bwMode="auto">
              <a:xfrm>
                <a:off x="2057400" y="2654300"/>
                <a:ext cx="1028700" cy="1028700"/>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algn="ctr" defTabSz="914050"/>
                <a:endParaRPr lang="en-US" sz="784" kern="0" dirty="0">
                  <a:solidFill>
                    <a:schemeClr val="bg1"/>
                  </a:solidFill>
                  <a:ea typeface="Segoe UI" pitchFamily="34" charset="0"/>
                  <a:cs typeface="Segoe UI" pitchFamily="34" charset="0"/>
                </a:endParaRPr>
              </a:p>
            </p:txBody>
          </p:sp>
          <p:pic>
            <p:nvPicPr>
              <p:cNvPr id="24" name="Picture 23" descr="Apple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319103" y="2866641"/>
                <a:ext cx="468070" cy="523137"/>
              </a:xfrm>
              <a:prstGeom prst="rect">
                <a:avLst/>
              </a:prstGeom>
            </p:spPr>
          </p:pic>
        </p:grpSp>
        <p:grpSp>
          <p:nvGrpSpPr>
            <p:cNvPr id="6" name="Group 5"/>
            <p:cNvGrpSpPr/>
            <p:nvPr/>
          </p:nvGrpSpPr>
          <p:grpSpPr>
            <a:xfrm>
              <a:off x="9113144" y="2917992"/>
              <a:ext cx="803108" cy="803108"/>
              <a:chOff x="3810000" y="3073400"/>
              <a:chExt cx="1028700" cy="1028700"/>
            </a:xfrm>
          </p:grpSpPr>
          <p:sp>
            <p:nvSpPr>
              <p:cNvPr id="25" name="Oval 24"/>
              <p:cNvSpPr/>
              <p:nvPr/>
            </p:nvSpPr>
            <p:spPr bwMode="auto">
              <a:xfrm>
                <a:off x="3810000" y="3073400"/>
                <a:ext cx="1028700" cy="1028700"/>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algn="ctr" defTabSz="914050"/>
                <a:endParaRPr lang="en-US" sz="784" kern="0" dirty="0">
                  <a:solidFill>
                    <a:schemeClr val="bg1"/>
                  </a:solidFill>
                  <a:ea typeface="Segoe UI" pitchFamily="34" charset="0"/>
                  <a:cs typeface="Segoe UI" pitchFamily="34" charset="0"/>
                </a:endParaRPr>
              </a:p>
            </p:txBody>
          </p:sp>
          <p:pic>
            <p:nvPicPr>
              <p:cNvPr id="27" name="Picture 26" descr="Android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097337" y="3331368"/>
                <a:ext cx="434974" cy="500220"/>
              </a:xfrm>
              <a:prstGeom prst="rect">
                <a:avLst/>
              </a:prstGeom>
            </p:spPr>
          </p:pic>
        </p:grpSp>
        <p:grpSp>
          <p:nvGrpSpPr>
            <p:cNvPr id="8" name="Group 7"/>
            <p:cNvGrpSpPr/>
            <p:nvPr/>
          </p:nvGrpSpPr>
          <p:grpSpPr>
            <a:xfrm>
              <a:off x="9122613" y="3946692"/>
              <a:ext cx="803108" cy="803108"/>
              <a:chOff x="6083300" y="3073400"/>
              <a:chExt cx="1028700" cy="1028700"/>
            </a:xfrm>
          </p:grpSpPr>
          <p:sp>
            <p:nvSpPr>
              <p:cNvPr id="28" name="Oval 27"/>
              <p:cNvSpPr/>
              <p:nvPr/>
            </p:nvSpPr>
            <p:spPr bwMode="auto">
              <a:xfrm>
                <a:off x="6083300" y="3073400"/>
                <a:ext cx="1028700" cy="1028700"/>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algn="ctr" defTabSz="914050"/>
                <a:endParaRPr lang="en-US" sz="784" kern="0" dirty="0">
                  <a:solidFill>
                    <a:schemeClr val="bg1"/>
                  </a:solidFill>
                  <a:ea typeface="Segoe UI" pitchFamily="34" charset="0"/>
                  <a:cs typeface="Segoe UI" pitchFamily="34" charset="0"/>
                </a:endParaRPr>
              </a:p>
            </p:txBody>
          </p:sp>
          <p:pic>
            <p:nvPicPr>
              <p:cNvPr id="29" name="Picture 28" descr="Windows_logo.pdf"/>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365885" y="3365500"/>
                <a:ext cx="466044" cy="434974"/>
              </a:xfrm>
              <a:prstGeom prst="rect">
                <a:avLst/>
              </a:prstGeom>
            </p:spPr>
          </p:pic>
        </p:grpSp>
        <p:cxnSp>
          <p:nvCxnSpPr>
            <p:cNvPr id="42" name="Straight Arrow Connector 41"/>
            <p:cNvCxnSpPr/>
            <p:nvPr/>
          </p:nvCxnSpPr>
          <p:spPr>
            <a:xfrm flipV="1">
              <a:off x="7744886" y="2413000"/>
              <a:ext cx="1168400" cy="901700"/>
            </a:xfrm>
            <a:prstGeom prst="straightConnector1">
              <a:avLst/>
            </a:prstGeom>
            <a:ln w="28575" cmpd="sng">
              <a:solidFill>
                <a:schemeClr val="bg2">
                  <a:lumMod val="65000"/>
                </a:schemeClr>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a:off x="7744886" y="3314700"/>
              <a:ext cx="1168400" cy="0"/>
            </a:xfrm>
            <a:prstGeom prst="straightConnector1">
              <a:avLst/>
            </a:prstGeom>
            <a:ln w="28575" cmpd="sng">
              <a:solidFill>
                <a:schemeClr val="bg2">
                  <a:lumMod val="65000"/>
                </a:schemeClr>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a:off x="7744886" y="3302000"/>
              <a:ext cx="1168400" cy="914400"/>
            </a:xfrm>
            <a:prstGeom prst="straightConnector1">
              <a:avLst/>
            </a:prstGeom>
            <a:ln w="28575" cmpd="sng">
              <a:solidFill>
                <a:schemeClr val="bg2">
                  <a:lumMod val="65000"/>
                </a:schemeClr>
              </a:solidFill>
              <a:headEnd type="none"/>
              <a:tailEnd type="arrow"/>
            </a:ln>
          </p:spPr>
          <p:style>
            <a:lnRef idx="1">
              <a:schemeClr val="accent1"/>
            </a:lnRef>
            <a:fillRef idx="0">
              <a:schemeClr val="accent1"/>
            </a:fillRef>
            <a:effectRef idx="0">
              <a:schemeClr val="accent1"/>
            </a:effectRef>
            <a:fontRef idx="minor">
              <a:schemeClr val="tx1"/>
            </a:fontRef>
          </p:style>
        </p:cxnSp>
      </p:grpSp>
      <p:pic>
        <p:nvPicPr>
          <p:cNvPr id="1026" name="Picture 2">
            <a:extLst>
              <a:ext uri="{FF2B5EF4-FFF2-40B4-BE49-F238E27FC236}">
                <a16:creationId xmlns:a16="http://schemas.microsoft.com/office/drawing/2014/main" id="{5088F9C1-D730-45E0-970E-B45F30E9E65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57461" y="1824999"/>
            <a:ext cx="3867399" cy="38673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965290"/>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solidFill>
              </a:rPr>
              <a:t>Xamarin + Xamarin.Forms</a:t>
            </a:r>
          </a:p>
        </p:txBody>
      </p:sp>
      <p:sp>
        <p:nvSpPr>
          <p:cNvPr id="3" name="Text Placeholder 2"/>
          <p:cNvSpPr>
            <a:spLocks noGrp="1"/>
          </p:cNvSpPr>
          <p:nvPr>
            <p:ph type="body" sz="quarter" idx="10"/>
          </p:nvPr>
        </p:nvSpPr>
        <p:spPr>
          <a:xfrm>
            <a:off x="1000641" y="5167626"/>
            <a:ext cx="4502496" cy="969240"/>
          </a:xfrm>
        </p:spPr>
        <p:txBody>
          <a:bodyPr/>
          <a:lstStyle/>
          <a:p>
            <a:pPr algn="ctr">
              <a:lnSpc>
                <a:spcPct val="100000"/>
              </a:lnSpc>
            </a:pPr>
            <a:r>
              <a:rPr lang="en-US" sz="2549" dirty="0">
                <a:solidFill>
                  <a:schemeClr val="bg1"/>
                </a:solidFill>
                <a:latin typeface="+mn-lt"/>
              </a:rPr>
              <a:t>Traditional Xamarin Approach</a:t>
            </a:r>
          </a:p>
        </p:txBody>
      </p:sp>
      <p:sp>
        <p:nvSpPr>
          <p:cNvPr id="4" name="Text Placeholder 3"/>
          <p:cNvSpPr>
            <a:spLocks noGrp="1"/>
          </p:cNvSpPr>
          <p:nvPr>
            <p:ph type="body" sz="quarter" idx="11"/>
          </p:nvPr>
        </p:nvSpPr>
        <p:spPr>
          <a:xfrm>
            <a:off x="6548817" y="5167625"/>
            <a:ext cx="4493937" cy="984746"/>
          </a:xfrm>
        </p:spPr>
        <p:txBody>
          <a:bodyPr/>
          <a:lstStyle/>
          <a:p>
            <a:pPr algn="ctr">
              <a:lnSpc>
                <a:spcPct val="100000"/>
              </a:lnSpc>
            </a:pPr>
            <a:r>
              <a:rPr lang="en-US" sz="2549" dirty="0">
                <a:solidFill>
                  <a:schemeClr val="bg1"/>
                </a:solidFill>
                <a:latin typeface="+mn-lt"/>
              </a:rPr>
              <a:t>With Xamarin.Forms:</a:t>
            </a:r>
            <a:br>
              <a:rPr lang="en-US" sz="2549" dirty="0">
                <a:solidFill>
                  <a:schemeClr val="bg1"/>
                </a:solidFill>
                <a:latin typeface="+mn-lt"/>
              </a:rPr>
            </a:br>
            <a:r>
              <a:rPr lang="en-US" sz="2549" dirty="0">
                <a:solidFill>
                  <a:schemeClr val="bg1"/>
                </a:solidFill>
              </a:rPr>
              <a:t>More code-sharing, all native</a:t>
            </a:r>
          </a:p>
        </p:txBody>
      </p:sp>
      <p:grpSp>
        <p:nvGrpSpPr>
          <p:cNvPr id="25" name="Group 24"/>
          <p:cNvGrpSpPr/>
          <p:nvPr/>
        </p:nvGrpSpPr>
        <p:grpSpPr>
          <a:xfrm>
            <a:off x="1000641" y="2481564"/>
            <a:ext cx="4502496" cy="2536186"/>
            <a:chOff x="2819400" y="2021408"/>
            <a:chExt cx="5994400" cy="3325292"/>
          </a:xfrm>
        </p:grpSpPr>
        <p:sp>
          <p:nvSpPr>
            <p:cNvPr id="26" name="Rectangle 25"/>
            <p:cNvSpPr/>
            <p:nvPr/>
          </p:nvSpPr>
          <p:spPr bwMode="auto">
            <a:xfrm>
              <a:off x="2819400" y="2108200"/>
              <a:ext cx="1981200" cy="457200"/>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r>
                <a:rPr lang="en-US" sz="784" dirty="0">
                  <a:solidFill>
                    <a:schemeClr val="bg1"/>
                  </a:solidFill>
                  <a:ea typeface="Segoe UI" pitchFamily="34" charset="0"/>
                  <a:cs typeface="Segoe UI" pitchFamily="34" charset="0"/>
                </a:rPr>
                <a:t> </a:t>
              </a:r>
            </a:p>
          </p:txBody>
        </p:sp>
        <p:sp>
          <p:nvSpPr>
            <p:cNvPr id="27" name="Rectangle 26"/>
            <p:cNvSpPr/>
            <p:nvPr/>
          </p:nvSpPr>
          <p:spPr bwMode="auto">
            <a:xfrm>
              <a:off x="2819400" y="2588312"/>
              <a:ext cx="5994400" cy="2758388"/>
            </a:xfrm>
            <a:prstGeom prst="rect">
              <a:avLst/>
            </a:prstGeom>
            <a:solidFill>
              <a:schemeClr val="accent2">
                <a:lumMod val="50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r>
                <a:rPr lang="en-US" sz="784" dirty="0">
                  <a:solidFill>
                    <a:schemeClr val="bg1"/>
                  </a:solidFill>
                  <a:ea typeface="Segoe UI" pitchFamily="34" charset="0"/>
                  <a:cs typeface="Segoe UI" pitchFamily="34" charset="0"/>
                </a:rPr>
                <a:t> </a:t>
              </a:r>
            </a:p>
          </p:txBody>
        </p:sp>
        <p:sp>
          <p:nvSpPr>
            <p:cNvPr id="28" name="TextBox 27"/>
            <p:cNvSpPr txBox="1"/>
            <p:nvPr/>
          </p:nvSpPr>
          <p:spPr>
            <a:xfrm>
              <a:off x="2832102" y="2021411"/>
              <a:ext cx="1968499" cy="621815"/>
            </a:xfrm>
            <a:prstGeom prst="rect">
              <a:avLst/>
            </a:prstGeom>
            <a:noFill/>
          </p:spPr>
          <p:txBody>
            <a:bodyPr wrap="square" lIns="179259" tIns="143407" rIns="179259" bIns="143407" rtlCol="0">
              <a:spAutoFit/>
            </a:bodyPr>
            <a:lstStyle/>
            <a:p>
              <a:pPr algn="ctr" defTabSz="913927" fontAlgn="base">
                <a:spcBef>
                  <a:spcPct val="0"/>
                </a:spcBef>
                <a:spcAft>
                  <a:spcPct val="0"/>
                </a:spcAft>
              </a:pPr>
              <a:r>
                <a:rPr lang="en-US" sz="1200" dirty="0">
                  <a:solidFill>
                    <a:schemeClr val="bg1"/>
                  </a:solidFill>
                </a:rPr>
                <a:t>iOS C# UI</a:t>
              </a:r>
            </a:p>
          </p:txBody>
        </p:sp>
        <p:sp>
          <p:nvSpPr>
            <p:cNvPr id="29" name="Rectangle 28"/>
            <p:cNvSpPr/>
            <p:nvPr/>
          </p:nvSpPr>
          <p:spPr bwMode="auto">
            <a:xfrm>
              <a:off x="4826000" y="2108200"/>
              <a:ext cx="1981200" cy="457200"/>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r>
                <a:rPr lang="en-US" sz="784" dirty="0">
                  <a:solidFill>
                    <a:schemeClr val="bg1"/>
                  </a:solidFill>
                  <a:ea typeface="Segoe UI" pitchFamily="34" charset="0"/>
                  <a:cs typeface="Segoe UI" pitchFamily="34" charset="0"/>
                </a:rPr>
                <a:t> </a:t>
              </a:r>
            </a:p>
          </p:txBody>
        </p:sp>
        <p:sp>
          <p:nvSpPr>
            <p:cNvPr id="30" name="Rectangle 29"/>
            <p:cNvSpPr/>
            <p:nvPr/>
          </p:nvSpPr>
          <p:spPr bwMode="auto">
            <a:xfrm>
              <a:off x="6832600" y="2108200"/>
              <a:ext cx="1981200" cy="457200"/>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r>
                <a:rPr lang="en-US" sz="784" dirty="0">
                  <a:solidFill>
                    <a:schemeClr val="bg1"/>
                  </a:solidFill>
                  <a:ea typeface="Segoe UI" pitchFamily="34" charset="0"/>
                  <a:cs typeface="Segoe UI" pitchFamily="34" charset="0"/>
                </a:rPr>
                <a:t> </a:t>
              </a:r>
            </a:p>
          </p:txBody>
        </p:sp>
        <p:sp>
          <p:nvSpPr>
            <p:cNvPr id="31" name="TextBox 30"/>
            <p:cNvSpPr txBox="1"/>
            <p:nvPr/>
          </p:nvSpPr>
          <p:spPr>
            <a:xfrm>
              <a:off x="6845301" y="2021410"/>
              <a:ext cx="1968499" cy="621815"/>
            </a:xfrm>
            <a:prstGeom prst="rect">
              <a:avLst/>
            </a:prstGeom>
            <a:noFill/>
          </p:spPr>
          <p:txBody>
            <a:bodyPr wrap="square" lIns="179259" tIns="143407" rIns="179259" bIns="143407" rtlCol="0">
              <a:spAutoFit/>
            </a:bodyPr>
            <a:lstStyle/>
            <a:p>
              <a:pPr algn="ctr" defTabSz="913927" fontAlgn="base">
                <a:spcBef>
                  <a:spcPct val="0"/>
                </a:spcBef>
                <a:spcAft>
                  <a:spcPct val="0"/>
                </a:spcAft>
              </a:pPr>
              <a:r>
                <a:rPr lang="en-US" sz="1200" dirty="0">
                  <a:solidFill>
                    <a:schemeClr val="bg1"/>
                  </a:solidFill>
                </a:rPr>
                <a:t>Windows C# UI</a:t>
              </a:r>
            </a:p>
          </p:txBody>
        </p:sp>
        <p:sp>
          <p:nvSpPr>
            <p:cNvPr id="32" name="TextBox 31"/>
            <p:cNvSpPr txBox="1"/>
            <p:nvPr/>
          </p:nvSpPr>
          <p:spPr>
            <a:xfrm>
              <a:off x="4626797" y="2021408"/>
              <a:ext cx="2353425" cy="621815"/>
            </a:xfrm>
            <a:prstGeom prst="rect">
              <a:avLst/>
            </a:prstGeom>
            <a:noFill/>
          </p:spPr>
          <p:txBody>
            <a:bodyPr wrap="square" lIns="179259" tIns="143407" rIns="179259" bIns="143407" rtlCol="0">
              <a:spAutoFit/>
            </a:bodyPr>
            <a:lstStyle/>
            <a:p>
              <a:pPr algn="ctr" defTabSz="913927" fontAlgn="base">
                <a:spcBef>
                  <a:spcPct val="0"/>
                </a:spcBef>
                <a:spcAft>
                  <a:spcPct val="0"/>
                </a:spcAft>
              </a:pPr>
              <a:r>
                <a:rPr lang="en-US" sz="1200" dirty="0">
                  <a:solidFill>
                    <a:schemeClr val="bg1"/>
                  </a:solidFill>
                </a:rPr>
                <a:t>Android C# UI</a:t>
              </a:r>
            </a:p>
          </p:txBody>
        </p:sp>
      </p:grpSp>
      <p:grpSp>
        <p:nvGrpSpPr>
          <p:cNvPr id="7" name="Group 6"/>
          <p:cNvGrpSpPr/>
          <p:nvPr/>
        </p:nvGrpSpPr>
        <p:grpSpPr>
          <a:xfrm>
            <a:off x="1345313" y="1803244"/>
            <a:ext cx="3722125" cy="615702"/>
            <a:chOff x="1371601" y="1838670"/>
            <a:chExt cx="3797300" cy="628137"/>
          </a:xfrm>
        </p:grpSpPr>
        <p:sp>
          <p:nvSpPr>
            <p:cNvPr id="47" name="Oval 46"/>
            <p:cNvSpPr/>
            <p:nvPr/>
          </p:nvSpPr>
          <p:spPr bwMode="auto">
            <a:xfrm>
              <a:off x="1371601" y="1841014"/>
              <a:ext cx="625793" cy="625793"/>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endParaRPr lang="en-US" sz="784" dirty="0">
                <a:solidFill>
                  <a:schemeClr val="bg1"/>
                </a:solidFill>
                <a:ea typeface="Segoe UI" pitchFamily="34" charset="0"/>
                <a:cs typeface="Segoe UI" pitchFamily="34" charset="0"/>
              </a:endParaRPr>
            </a:p>
          </p:txBody>
        </p:sp>
        <p:sp>
          <p:nvSpPr>
            <p:cNvPr id="50" name="Oval 49"/>
            <p:cNvSpPr/>
            <p:nvPr/>
          </p:nvSpPr>
          <p:spPr bwMode="auto">
            <a:xfrm>
              <a:off x="2991123" y="1838670"/>
              <a:ext cx="625793" cy="625793"/>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endParaRPr lang="en-US" sz="784" dirty="0">
                <a:solidFill>
                  <a:schemeClr val="bg1"/>
                </a:solidFill>
                <a:ea typeface="Segoe UI" pitchFamily="34" charset="0"/>
                <a:cs typeface="Segoe UI" pitchFamily="34" charset="0"/>
              </a:endParaRPr>
            </a:p>
          </p:txBody>
        </p:sp>
        <p:sp>
          <p:nvSpPr>
            <p:cNvPr id="53" name="Oval 52"/>
            <p:cNvSpPr/>
            <p:nvPr/>
          </p:nvSpPr>
          <p:spPr bwMode="auto">
            <a:xfrm>
              <a:off x="4543108" y="1838670"/>
              <a:ext cx="625793" cy="625793"/>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endParaRPr lang="en-US" sz="784" dirty="0">
                <a:solidFill>
                  <a:schemeClr val="bg1"/>
                </a:solidFill>
                <a:ea typeface="Segoe UI" pitchFamily="34" charset="0"/>
                <a:cs typeface="Segoe UI" pitchFamily="34" charset="0"/>
              </a:endParaRPr>
            </a:p>
          </p:txBody>
        </p:sp>
      </p:grpSp>
      <p:grpSp>
        <p:nvGrpSpPr>
          <p:cNvPr id="8" name="Group 7"/>
          <p:cNvGrpSpPr/>
          <p:nvPr/>
        </p:nvGrpSpPr>
        <p:grpSpPr>
          <a:xfrm>
            <a:off x="6540259" y="1803244"/>
            <a:ext cx="4502496" cy="3202060"/>
            <a:chOff x="6671469" y="1838670"/>
            <a:chExt cx="4593431" cy="3266731"/>
          </a:xfrm>
        </p:grpSpPr>
        <p:sp>
          <p:nvSpPr>
            <p:cNvPr id="35" name="Rectangle 34"/>
            <p:cNvSpPr/>
            <p:nvPr/>
          </p:nvSpPr>
          <p:spPr bwMode="auto">
            <a:xfrm>
              <a:off x="6671469" y="2585525"/>
              <a:ext cx="1518168" cy="68775"/>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r>
                <a:rPr lang="en-US" sz="784" dirty="0">
                  <a:solidFill>
                    <a:schemeClr val="bg1"/>
                  </a:solidFill>
                  <a:ea typeface="Segoe UI" pitchFamily="34" charset="0"/>
                  <a:cs typeface="Segoe UI" pitchFamily="34" charset="0"/>
                </a:rPr>
                <a:t> </a:t>
              </a:r>
            </a:p>
          </p:txBody>
        </p:sp>
        <p:sp>
          <p:nvSpPr>
            <p:cNvPr id="36" name="Rectangle 35"/>
            <p:cNvSpPr/>
            <p:nvPr/>
          </p:nvSpPr>
          <p:spPr bwMode="auto">
            <a:xfrm>
              <a:off x="6671469" y="3378200"/>
              <a:ext cx="4593431" cy="1727201"/>
            </a:xfrm>
            <a:prstGeom prst="rect">
              <a:avLst/>
            </a:prstGeom>
            <a:solidFill>
              <a:schemeClr val="accent2">
                <a:lumMod val="50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r>
                <a:rPr lang="en-US" sz="784" dirty="0">
                  <a:solidFill>
                    <a:schemeClr val="bg1"/>
                  </a:solidFill>
                  <a:ea typeface="Segoe UI" pitchFamily="34" charset="0"/>
                  <a:cs typeface="Segoe UI" pitchFamily="34" charset="0"/>
                </a:rPr>
                <a:t> </a:t>
              </a:r>
            </a:p>
          </p:txBody>
        </p:sp>
        <p:sp>
          <p:nvSpPr>
            <p:cNvPr id="38" name="Rectangle 37"/>
            <p:cNvSpPr/>
            <p:nvPr/>
          </p:nvSpPr>
          <p:spPr bwMode="auto">
            <a:xfrm>
              <a:off x="8209101" y="2585525"/>
              <a:ext cx="1518168" cy="68775"/>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r>
                <a:rPr lang="en-US" sz="784" dirty="0">
                  <a:solidFill>
                    <a:schemeClr val="bg1"/>
                  </a:solidFill>
                  <a:ea typeface="Segoe UI" pitchFamily="34" charset="0"/>
                  <a:cs typeface="Segoe UI" pitchFamily="34" charset="0"/>
                </a:rPr>
                <a:t> </a:t>
              </a:r>
            </a:p>
          </p:txBody>
        </p:sp>
        <p:sp>
          <p:nvSpPr>
            <p:cNvPr id="39" name="Rectangle 38"/>
            <p:cNvSpPr/>
            <p:nvPr/>
          </p:nvSpPr>
          <p:spPr bwMode="auto">
            <a:xfrm>
              <a:off x="9746732" y="2585525"/>
              <a:ext cx="1518168" cy="68775"/>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r>
                <a:rPr lang="en-US" sz="784" dirty="0">
                  <a:solidFill>
                    <a:schemeClr val="bg1"/>
                  </a:solidFill>
                  <a:ea typeface="Segoe UI" pitchFamily="34" charset="0"/>
                  <a:cs typeface="Segoe UI" pitchFamily="34" charset="0"/>
                </a:rPr>
                <a:t> </a:t>
              </a:r>
            </a:p>
          </p:txBody>
        </p:sp>
        <p:sp>
          <p:nvSpPr>
            <p:cNvPr id="42" name="TextBox 41"/>
            <p:cNvSpPr txBox="1"/>
            <p:nvPr/>
          </p:nvSpPr>
          <p:spPr>
            <a:xfrm>
              <a:off x="6681202" y="3791323"/>
              <a:ext cx="4583698" cy="703598"/>
            </a:xfrm>
            <a:prstGeom prst="rect">
              <a:avLst/>
            </a:prstGeom>
            <a:noFill/>
          </p:spPr>
          <p:txBody>
            <a:bodyPr wrap="square" lIns="179259" tIns="143407" rIns="179259" bIns="143407" rtlCol="0">
              <a:spAutoFit/>
            </a:bodyPr>
            <a:lstStyle/>
            <a:p>
              <a:pPr algn="ctr" defTabSz="913927" fontAlgn="base">
                <a:spcBef>
                  <a:spcPct val="0"/>
                </a:spcBef>
                <a:spcAft>
                  <a:spcPct val="0"/>
                </a:spcAft>
              </a:pPr>
              <a:r>
                <a:rPr lang="en-US" sz="2549" dirty="0">
                  <a:solidFill>
                    <a:schemeClr val="bg1"/>
                  </a:solidFill>
                  <a:latin typeface="+mj-lt"/>
                </a:rPr>
                <a:t>Shared C# Backend</a:t>
              </a:r>
            </a:p>
          </p:txBody>
        </p:sp>
        <p:sp>
          <p:nvSpPr>
            <p:cNvPr id="43" name="Rectangle 42"/>
            <p:cNvSpPr/>
            <p:nvPr/>
          </p:nvSpPr>
          <p:spPr bwMode="auto">
            <a:xfrm>
              <a:off x="6671469" y="2667001"/>
              <a:ext cx="4593431" cy="698499"/>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r>
                <a:rPr lang="en-US" sz="784" dirty="0">
                  <a:solidFill>
                    <a:schemeClr val="bg1"/>
                  </a:solidFill>
                  <a:ea typeface="Segoe UI" pitchFamily="34" charset="0"/>
                  <a:cs typeface="Segoe UI" pitchFamily="34" charset="0"/>
                </a:rPr>
                <a:t> </a:t>
              </a:r>
            </a:p>
          </p:txBody>
        </p:sp>
        <p:grpSp>
          <p:nvGrpSpPr>
            <p:cNvPr id="55" name="Group 54"/>
            <p:cNvGrpSpPr/>
            <p:nvPr/>
          </p:nvGrpSpPr>
          <p:grpSpPr>
            <a:xfrm>
              <a:off x="7073901" y="1838670"/>
              <a:ext cx="3797300" cy="628137"/>
              <a:chOff x="1371601" y="1838670"/>
              <a:chExt cx="3797300" cy="628137"/>
            </a:xfrm>
          </p:grpSpPr>
          <p:sp>
            <p:nvSpPr>
              <p:cNvPr id="63" name="Oval 62"/>
              <p:cNvSpPr/>
              <p:nvPr/>
            </p:nvSpPr>
            <p:spPr bwMode="auto">
              <a:xfrm>
                <a:off x="1371601" y="1841014"/>
                <a:ext cx="625793" cy="625793"/>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endParaRPr lang="en-US" sz="784" dirty="0">
                  <a:solidFill>
                    <a:schemeClr val="bg1"/>
                  </a:solidFill>
                  <a:ea typeface="Segoe UI" pitchFamily="34" charset="0"/>
                  <a:cs typeface="Segoe UI" pitchFamily="34" charset="0"/>
                </a:endParaRPr>
              </a:p>
            </p:txBody>
          </p:sp>
          <p:sp>
            <p:nvSpPr>
              <p:cNvPr id="61" name="Oval 60"/>
              <p:cNvSpPr/>
              <p:nvPr/>
            </p:nvSpPr>
            <p:spPr bwMode="auto">
              <a:xfrm>
                <a:off x="2991123" y="1838670"/>
                <a:ext cx="625793" cy="625793"/>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endParaRPr lang="en-US" sz="784" dirty="0">
                  <a:solidFill>
                    <a:schemeClr val="bg1"/>
                  </a:solidFill>
                  <a:ea typeface="Segoe UI" pitchFamily="34" charset="0"/>
                  <a:cs typeface="Segoe UI" pitchFamily="34" charset="0"/>
                </a:endParaRPr>
              </a:p>
            </p:txBody>
          </p:sp>
          <p:sp>
            <p:nvSpPr>
              <p:cNvPr id="59" name="Oval 58"/>
              <p:cNvSpPr/>
              <p:nvPr/>
            </p:nvSpPr>
            <p:spPr bwMode="auto">
              <a:xfrm>
                <a:off x="4543108" y="1838670"/>
                <a:ext cx="625793" cy="625793"/>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endParaRPr lang="en-US" sz="784" dirty="0">
                  <a:solidFill>
                    <a:schemeClr val="bg1"/>
                  </a:solidFill>
                  <a:ea typeface="Segoe UI" pitchFamily="34" charset="0"/>
                  <a:cs typeface="Segoe UI" pitchFamily="34" charset="0"/>
                </a:endParaRPr>
              </a:p>
            </p:txBody>
          </p:sp>
        </p:grpSp>
        <p:sp>
          <p:nvSpPr>
            <p:cNvPr id="66" name="TextBox 65"/>
            <p:cNvSpPr txBox="1"/>
            <p:nvPr/>
          </p:nvSpPr>
          <p:spPr>
            <a:xfrm>
              <a:off x="6681202" y="2597523"/>
              <a:ext cx="4583698" cy="797652"/>
            </a:xfrm>
            <a:prstGeom prst="rect">
              <a:avLst/>
            </a:prstGeom>
            <a:noFill/>
          </p:spPr>
          <p:txBody>
            <a:bodyPr wrap="square" lIns="179259" tIns="143407" rIns="179259" bIns="143407" rtlCol="0">
              <a:spAutoFit/>
            </a:bodyPr>
            <a:lstStyle/>
            <a:p>
              <a:pPr algn="ctr" defTabSz="913927" fontAlgn="base">
                <a:spcBef>
                  <a:spcPct val="0"/>
                </a:spcBef>
                <a:spcAft>
                  <a:spcPct val="0"/>
                </a:spcAft>
              </a:pPr>
              <a:r>
                <a:rPr lang="en-US" sz="3136" dirty="0">
                  <a:solidFill>
                    <a:schemeClr val="bg1"/>
                  </a:solidFill>
                </a:rPr>
                <a:t>Shared UI Code</a:t>
              </a:r>
            </a:p>
          </p:txBody>
        </p:sp>
      </p:grpSp>
      <p:sp>
        <p:nvSpPr>
          <p:cNvPr id="67" name="TextBox 66"/>
          <p:cNvSpPr txBox="1"/>
          <p:nvPr/>
        </p:nvSpPr>
        <p:spPr>
          <a:xfrm>
            <a:off x="1010182" y="3518064"/>
            <a:ext cx="4492955" cy="689669"/>
          </a:xfrm>
          <a:prstGeom prst="rect">
            <a:avLst/>
          </a:prstGeom>
          <a:noFill/>
        </p:spPr>
        <p:txBody>
          <a:bodyPr wrap="square" lIns="179259" tIns="143407" rIns="179259" bIns="143407" rtlCol="0">
            <a:spAutoFit/>
          </a:bodyPr>
          <a:lstStyle/>
          <a:p>
            <a:pPr algn="ctr" defTabSz="913927" fontAlgn="base">
              <a:spcBef>
                <a:spcPct val="0"/>
              </a:spcBef>
              <a:spcAft>
                <a:spcPct val="0"/>
              </a:spcAft>
            </a:pPr>
            <a:r>
              <a:rPr lang="en-US" sz="2549" dirty="0">
                <a:solidFill>
                  <a:schemeClr val="bg1"/>
                </a:solidFill>
                <a:latin typeface="+mj-lt"/>
              </a:rPr>
              <a:t>Shared C# Backend</a:t>
            </a:r>
          </a:p>
        </p:txBody>
      </p:sp>
      <p:pic>
        <p:nvPicPr>
          <p:cNvPr id="40" name="Picture 2" descr="http://www.freeiconspng.com/uploads/ios-7-logo-png-14.png"/>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1468967" y="1977271"/>
            <a:ext cx="417639" cy="262896"/>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40"/>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080472" y="1902535"/>
            <a:ext cx="342836" cy="412369"/>
          </a:xfrm>
          <a:prstGeom prst="rect">
            <a:avLst/>
          </a:prstGeom>
        </p:spPr>
      </p:pic>
      <p:pic>
        <p:nvPicPr>
          <p:cNvPr id="46" name="Picture 45"/>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586708" y="1936483"/>
            <a:ext cx="344747" cy="344647"/>
          </a:xfrm>
          <a:prstGeom prst="rect">
            <a:avLst/>
          </a:prstGeom>
        </p:spPr>
      </p:pic>
      <p:pic>
        <p:nvPicPr>
          <p:cNvPr id="48" name="Picture 2" descr="http://www.freeiconspng.com/uploads/ios-7-logo-png-14.png"/>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7049223" y="1985534"/>
            <a:ext cx="417639" cy="262896"/>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55"/>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660728" y="1910797"/>
            <a:ext cx="342836" cy="412369"/>
          </a:xfrm>
          <a:prstGeom prst="rect">
            <a:avLst/>
          </a:prstGeom>
        </p:spPr>
      </p:pic>
      <p:pic>
        <p:nvPicPr>
          <p:cNvPr id="64" name="Picture 63"/>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166963" y="1944745"/>
            <a:ext cx="344747" cy="344647"/>
          </a:xfrm>
          <a:prstGeom prst="rect">
            <a:avLst/>
          </a:prstGeom>
        </p:spPr>
      </p:pic>
    </p:spTree>
    <p:extLst>
      <p:ext uri="{BB962C8B-B14F-4D97-AF65-F5344CB8AC3E}">
        <p14:creationId xmlns:p14="http://schemas.microsoft.com/office/powerpoint/2010/main" val="1598004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 presetClass="entr" presetSubtype="0" fill="hold" nodeType="withEffect">
                                  <p:stCondLst>
                                    <p:cond delay="0"/>
                                  </p:stCondLst>
                                  <p:childTnLst>
                                    <p:set>
                                      <p:cBhvr>
                                        <p:cTn id="12" dur="1" fill="hold">
                                          <p:stCondLst>
                                            <p:cond delay="0"/>
                                          </p:stCondLst>
                                        </p:cTn>
                                        <p:tgtEl>
                                          <p:spTgt spid="4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a:solidFill>
                  <a:schemeClr val="bg1"/>
                </a:solidFill>
              </a:rPr>
              <a:t>What’s included</a:t>
            </a:r>
          </a:p>
        </p:txBody>
      </p:sp>
      <p:sp>
        <p:nvSpPr>
          <p:cNvPr id="10" name="Text Placeholder 18"/>
          <p:cNvSpPr txBox="1">
            <a:spLocks/>
          </p:cNvSpPr>
          <p:nvPr/>
        </p:nvSpPr>
        <p:spPr>
          <a:xfrm>
            <a:off x="5859477" y="1759570"/>
            <a:ext cx="5544287" cy="4393935"/>
          </a:xfrm>
          <a:prstGeom prst="rect">
            <a:avLst/>
          </a:prstGeom>
        </p:spPr>
        <p:txBody>
          <a:bodyPr vert="horz" wrap="square" lIns="143407" tIns="89630" rIns="143407" bIns="89630" rtlCol="0">
            <a:no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None/>
              <a:tabLst/>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r>
              <a:rPr lang="en-US" sz="2745" dirty="0">
                <a:solidFill>
                  <a:schemeClr val="bg1"/>
                </a:solidFill>
              </a:rPr>
              <a:t>✓  </a:t>
            </a:r>
            <a:r>
              <a:rPr lang="en-US" sz="2745" dirty="0">
                <a:solidFill>
                  <a:schemeClr val="bg1"/>
                </a:solidFill>
                <a:latin typeface="+mj-lt"/>
              </a:rPr>
              <a:t>50+ Pages, layouts, and controls</a:t>
            </a:r>
          </a:p>
          <a:p>
            <a:pPr marL="0" indent="0"/>
            <a:r>
              <a:rPr lang="en-US" sz="2745" dirty="0">
                <a:solidFill>
                  <a:schemeClr val="bg1"/>
                </a:solidFill>
                <a:latin typeface="+mj-lt"/>
              </a:rPr>
              <a:t>      </a:t>
            </a:r>
            <a:r>
              <a:rPr lang="en-US" sz="2353" dirty="0">
                <a:solidFill>
                  <a:schemeClr val="bg1"/>
                </a:solidFill>
                <a:latin typeface="+mj-lt"/>
              </a:rPr>
              <a:t>(Build from code behind or XAML)</a:t>
            </a:r>
          </a:p>
          <a:p>
            <a:pPr marL="0" indent="0">
              <a:lnSpc>
                <a:spcPct val="110000"/>
              </a:lnSpc>
            </a:pPr>
            <a:r>
              <a:rPr lang="en-US" sz="2745" dirty="0">
                <a:solidFill>
                  <a:schemeClr val="bg1"/>
                </a:solidFill>
              </a:rPr>
              <a:t>✓  </a:t>
            </a:r>
            <a:r>
              <a:rPr lang="en-US" sz="2745" dirty="0">
                <a:solidFill>
                  <a:schemeClr val="bg1"/>
                </a:solidFill>
                <a:latin typeface="+mj-lt"/>
              </a:rPr>
              <a:t>Two-way data binding</a:t>
            </a:r>
          </a:p>
          <a:p>
            <a:pPr marL="0" indent="0">
              <a:lnSpc>
                <a:spcPct val="110000"/>
              </a:lnSpc>
            </a:pPr>
            <a:r>
              <a:rPr lang="en-US" sz="2745" dirty="0">
                <a:solidFill>
                  <a:schemeClr val="bg1"/>
                </a:solidFill>
              </a:rPr>
              <a:t>✓  </a:t>
            </a:r>
            <a:r>
              <a:rPr lang="en-US" sz="2745" dirty="0">
                <a:solidFill>
                  <a:schemeClr val="bg1"/>
                </a:solidFill>
                <a:latin typeface="+mj-lt"/>
              </a:rPr>
              <a:t>Navigation</a:t>
            </a:r>
          </a:p>
          <a:p>
            <a:pPr marL="0" indent="0">
              <a:lnSpc>
                <a:spcPct val="110000"/>
              </a:lnSpc>
            </a:pPr>
            <a:r>
              <a:rPr lang="en-US" sz="2745" dirty="0">
                <a:solidFill>
                  <a:schemeClr val="bg1"/>
                </a:solidFill>
              </a:rPr>
              <a:t>✓  </a:t>
            </a:r>
            <a:r>
              <a:rPr lang="en-US" sz="2745" dirty="0">
                <a:solidFill>
                  <a:schemeClr val="bg1"/>
                </a:solidFill>
                <a:latin typeface="+mj-lt"/>
              </a:rPr>
              <a:t>Animation API</a:t>
            </a:r>
          </a:p>
          <a:p>
            <a:pPr marL="0" indent="0">
              <a:lnSpc>
                <a:spcPct val="110000"/>
              </a:lnSpc>
            </a:pPr>
            <a:r>
              <a:rPr lang="en-US" sz="2745" dirty="0">
                <a:solidFill>
                  <a:schemeClr val="bg1"/>
                </a:solidFill>
              </a:rPr>
              <a:t>✓  </a:t>
            </a:r>
            <a:r>
              <a:rPr lang="en-US" sz="2745" dirty="0">
                <a:solidFill>
                  <a:schemeClr val="bg1"/>
                </a:solidFill>
                <a:latin typeface="+mj-lt"/>
              </a:rPr>
              <a:t>Dependency Service</a:t>
            </a:r>
          </a:p>
          <a:p>
            <a:pPr marL="0" indent="0">
              <a:lnSpc>
                <a:spcPct val="110000"/>
              </a:lnSpc>
            </a:pPr>
            <a:r>
              <a:rPr lang="en-US" sz="2745" dirty="0">
                <a:solidFill>
                  <a:schemeClr val="bg1"/>
                </a:solidFill>
              </a:rPr>
              <a:t>✓  </a:t>
            </a:r>
            <a:r>
              <a:rPr lang="en-US" sz="2745" dirty="0">
                <a:solidFill>
                  <a:schemeClr val="bg1"/>
                </a:solidFill>
                <a:latin typeface="+mj-lt"/>
              </a:rPr>
              <a:t>Messaging Center</a:t>
            </a:r>
          </a:p>
          <a:p>
            <a:pPr marL="0" indent="0">
              <a:lnSpc>
                <a:spcPct val="110000"/>
              </a:lnSpc>
            </a:pPr>
            <a:r>
              <a:rPr lang="en-US" sz="2745" dirty="0">
                <a:solidFill>
                  <a:schemeClr val="bg1"/>
                </a:solidFill>
              </a:rPr>
              <a:t>✓</a:t>
            </a:r>
            <a:r>
              <a:rPr lang="en-US" sz="2745" dirty="0">
                <a:solidFill>
                  <a:schemeClr val="bg1"/>
                </a:solidFill>
                <a:latin typeface="+mj-lt"/>
              </a:rPr>
              <a:t>  Xamarin Essentials</a:t>
            </a:r>
          </a:p>
          <a:p>
            <a:pPr marL="0" indent="0">
              <a:lnSpc>
                <a:spcPct val="110000"/>
              </a:lnSpc>
            </a:pPr>
            <a:endParaRPr lang="en-US" sz="2745" dirty="0">
              <a:solidFill>
                <a:schemeClr val="bg1"/>
              </a:solidFill>
              <a:latin typeface="+mj-lt"/>
            </a:endParaRPr>
          </a:p>
          <a:p>
            <a:pPr marL="0" indent="0">
              <a:lnSpc>
                <a:spcPct val="110000"/>
              </a:lnSpc>
            </a:pPr>
            <a:endParaRPr lang="en-US" sz="2745" dirty="0">
              <a:solidFill>
                <a:schemeClr val="bg1"/>
              </a:solidFill>
              <a:latin typeface="+mj-lt"/>
            </a:endParaRPr>
          </a:p>
          <a:p>
            <a:pPr marL="0" indent="0">
              <a:lnSpc>
                <a:spcPct val="110000"/>
              </a:lnSpc>
            </a:pPr>
            <a:endParaRPr lang="en-US" sz="2745" dirty="0">
              <a:solidFill>
                <a:schemeClr val="bg1"/>
              </a:solidFill>
              <a:latin typeface="+mj-lt"/>
            </a:endParaRPr>
          </a:p>
        </p:txBody>
      </p:sp>
      <p:grpSp>
        <p:nvGrpSpPr>
          <p:cNvPr id="48" name="Group 47"/>
          <p:cNvGrpSpPr/>
          <p:nvPr/>
        </p:nvGrpSpPr>
        <p:grpSpPr>
          <a:xfrm>
            <a:off x="1025539" y="2052215"/>
            <a:ext cx="4502496" cy="3202060"/>
            <a:chOff x="6671469" y="1838670"/>
            <a:chExt cx="4593431" cy="3266731"/>
          </a:xfrm>
        </p:grpSpPr>
        <p:sp>
          <p:nvSpPr>
            <p:cNvPr id="49" name="Rectangle 48"/>
            <p:cNvSpPr/>
            <p:nvPr/>
          </p:nvSpPr>
          <p:spPr bwMode="auto">
            <a:xfrm>
              <a:off x="6671469" y="2585525"/>
              <a:ext cx="1518168" cy="68775"/>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r>
                <a:rPr lang="en-US" sz="784" dirty="0">
                  <a:solidFill>
                    <a:schemeClr val="bg1"/>
                  </a:solidFill>
                  <a:ea typeface="Segoe UI" pitchFamily="34" charset="0"/>
                  <a:cs typeface="Segoe UI" pitchFamily="34" charset="0"/>
                </a:rPr>
                <a:t> </a:t>
              </a:r>
            </a:p>
          </p:txBody>
        </p:sp>
        <p:sp>
          <p:nvSpPr>
            <p:cNvPr id="50" name="Rectangle 49"/>
            <p:cNvSpPr/>
            <p:nvPr/>
          </p:nvSpPr>
          <p:spPr bwMode="auto">
            <a:xfrm>
              <a:off x="6671469" y="3378200"/>
              <a:ext cx="4593431" cy="1727201"/>
            </a:xfrm>
            <a:prstGeom prst="rect">
              <a:avLst/>
            </a:prstGeom>
            <a:solidFill>
              <a:schemeClr val="accent2">
                <a:lumMod val="50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r>
                <a:rPr lang="en-US" sz="784" dirty="0">
                  <a:solidFill>
                    <a:schemeClr val="bg1"/>
                  </a:solidFill>
                  <a:ea typeface="Segoe UI" pitchFamily="34" charset="0"/>
                  <a:cs typeface="Segoe UI" pitchFamily="34" charset="0"/>
                </a:rPr>
                <a:t> </a:t>
              </a:r>
            </a:p>
          </p:txBody>
        </p:sp>
        <p:sp>
          <p:nvSpPr>
            <p:cNvPr id="51" name="Rectangle 50"/>
            <p:cNvSpPr/>
            <p:nvPr/>
          </p:nvSpPr>
          <p:spPr bwMode="auto">
            <a:xfrm>
              <a:off x="8209101" y="2585525"/>
              <a:ext cx="1518168" cy="68775"/>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r>
                <a:rPr lang="en-US" sz="784" dirty="0">
                  <a:solidFill>
                    <a:schemeClr val="bg1"/>
                  </a:solidFill>
                  <a:ea typeface="Segoe UI" pitchFamily="34" charset="0"/>
                  <a:cs typeface="Segoe UI" pitchFamily="34" charset="0"/>
                </a:rPr>
                <a:t> </a:t>
              </a:r>
            </a:p>
          </p:txBody>
        </p:sp>
        <p:sp>
          <p:nvSpPr>
            <p:cNvPr id="52" name="Rectangle 51"/>
            <p:cNvSpPr/>
            <p:nvPr/>
          </p:nvSpPr>
          <p:spPr bwMode="auto">
            <a:xfrm>
              <a:off x="9746732" y="2585525"/>
              <a:ext cx="1518168" cy="68775"/>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r>
                <a:rPr lang="en-US" sz="784" dirty="0">
                  <a:solidFill>
                    <a:schemeClr val="bg1"/>
                  </a:solidFill>
                  <a:ea typeface="Segoe UI" pitchFamily="34" charset="0"/>
                  <a:cs typeface="Segoe UI" pitchFamily="34" charset="0"/>
                </a:rPr>
                <a:t> </a:t>
              </a:r>
            </a:p>
          </p:txBody>
        </p:sp>
        <p:sp>
          <p:nvSpPr>
            <p:cNvPr id="53" name="TextBox 52"/>
            <p:cNvSpPr txBox="1"/>
            <p:nvPr/>
          </p:nvSpPr>
          <p:spPr>
            <a:xfrm>
              <a:off x="6681202" y="3791323"/>
              <a:ext cx="4583698" cy="703598"/>
            </a:xfrm>
            <a:prstGeom prst="rect">
              <a:avLst/>
            </a:prstGeom>
            <a:noFill/>
          </p:spPr>
          <p:txBody>
            <a:bodyPr wrap="square" lIns="179259" tIns="143407" rIns="179259" bIns="143407" rtlCol="0">
              <a:spAutoFit/>
            </a:bodyPr>
            <a:lstStyle/>
            <a:p>
              <a:pPr algn="ctr" defTabSz="913927" fontAlgn="base">
                <a:spcBef>
                  <a:spcPct val="0"/>
                </a:spcBef>
                <a:spcAft>
                  <a:spcPct val="0"/>
                </a:spcAft>
              </a:pPr>
              <a:r>
                <a:rPr lang="en-US" sz="2549" dirty="0">
                  <a:solidFill>
                    <a:schemeClr val="bg1"/>
                  </a:solidFill>
                  <a:latin typeface="+mj-lt"/>
                </a:rPr>
                <a:t>Shared C# Backend</a:t>
              </a:r>
            </a:p>
          </p:txBody>
        </p:sp>
        <p:sp>
          <p:nvSpPr>
            <p:cNvPr id="54" name="Rectangle 53"/>
            <p:cNvSpPr/>
            <p:nvPr/>
          </p:nvSpPr>
          <p:spPr bwMode="auto">
            <a:xfrm>
              <a:off x="6671469" y="2667001"/>
              <a:ext cx="4593431" cy="698499"/>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r>
                <a:rPr lang="en-US" sz="784" dirty="0">
                  <a:solidFill>
                    <a:schemeClr val="bg1"/>
                  </a:solidFill>
                  <a:ea typeface="Segoe UI" pitchFamily="34" charset="0"/>
                  <a:cs typeface="Segoe UI" pitchFamily="34" charset="0"/>
                </a:rPr>
                <a:t> </a:t>
              </a:r>
            </a:p>
          </p:txBody>
        </p:sp>
        <p:grpSp>
          <p:nvGrpSpPr>
            <p:cNvPr id="55" name="Group 54"/>
            <p:cNvGrpSpPr/>
            <p:nvPr/>
          </p:nvGrpSpPr>
          <p:grpSpPr>
            <a:xfrm>
              <a:off x="7073901" y="1838670"/>
              <a:ext cx="3797300" cy="628137"/>
              <a:chOff x="1371601" y="1838670"/>
              <a:chExt cx="3797300" cy="628137"/>
            </a:xfrm>
          </p:grpSpPr>
          <p:sp>
            <p:nvSpPr>
              <p:cNvPr id="64" name="Oval 63"/>
              <p:cNvSpPr/>
              <p:nvPr/>
            </p:nvSpPr>
            <p:spPr bwMode="auto">
              <a:xfrm>
                <a:off x="1371601" y="1841014"/>
                <a:ext cx="625793" cy="625793"/>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endParaRPr lang="en-US" sz="784" dirty="0">
                  <a:solidFill>
                    <a:schemeClr val="bg1"/>
                  </a:solidFill>
                  <a:ea typeface="Segoe UI" pitchFamily="34" charset="0"/>
                  <a:cs typeface="Segoe UI" pitchFamily="34" charset="0"/>
                </a:endParaRPr>
              </a:p>
            </p:txBody>
          </p:sp>
          <p:sp>
            <p:nvSpPr>
              <p:cNvPr id="62" name="Oval 61"/>
              <p:cNvSpPr/>
              <p:nvPr/>
            </p:nvSpPr>
            <p:spPr bwMode="auto">
              <a:xfrm>
                <a:off x="2991123" y="1838670"/>
                <a:ext cx="625793" cy="625793"/>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endParaRPr lang="en-US" sz="784" dirty="0">
                  <a:solidFill>
                    <a:schemeClr val="bg1"/>
                  </a:solidFill>
                  <a:ea typeface="Segoe UI" pitchFamily="34" charset="0"/>
                  <a:cs typeface="Segoe UI" pitchFamily="34" charset="0"/>
                </a:endParaRPr>
              </a:p>
            </p:txBody>
          </p:sp>
          <p:sp>
            <p:nvSpPr>
              <p:cNvPr id="60" name="Oval 59"/>
              <p:cNvSpPr/>
              <p:nvPr/>
            </p:nvSpPr>
            <p:spPr bwMode="auto">
              <a:xfrm>
                <a:off x="4543108" y="1838670"/>
                <a:ext cx="625793" cy="625793"/>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endParaRPr lang="en-US" sz="784" dirty="0">
                  <a:solidFill>
                    <a:schemeClr val="bg1"/>
                  </a:solidFill>
                  <a:ea typeface="Segoe UI" pitchFamily="34" charset="0"/>
                  <a:cs typeface="Segoe UI" pitchFamily="34" charset="0"/>
                </a:endParaRPr>
              </a:p>
            </p:txBody>
          </p:sp>
        </p:grpSp>
        <p:sp>
          <p:nvSpPr>
            <p:cNvPr id="56" name="TextBox 55"/>
            <p:cNvSpPr txBox="1"/>
            <p:nvPr/>
          </p:nvSpPr>
          <p:spPr>
            <a:xfrm>
              <a:off x="6681202" y="2597523"/>
              <a:ext cx="4583698" cy="797652"/>
            </a:xfrm>
            <a:prstGeom prst="rect">
              <a:avLst/>
            </a:prstGeom>
            <a:noFill/>
          </p:spPr>
          <p:txBody>
            <a:bodyPr wrap="square" lIns="179259" tIns="143407" rIns="179259" bIns="143407" rtlCol="0">
              <a:spAutoFit/>
            </a:bodyPr>
            <a:lstStyle/>
            <a:p>
              <a:pPr algn="ctr" defTabSz="913927" fontAlgn="base">
                <a:spcBef>
                  <a:spcPct val="0"/>
                </a:spcBef>
                <a:spcAft>
                  <a:spcPct val="0"/>
                </a:spcAft>
              </a:pPr>
              <a:r>
                <a:rPr lang="en-US" sz="3136" dirty="0">
                  <a:solidFill>
                    <a:schemeClr val="bg1"/>
                  </a:solidFill>
                </a:rPr>
                <a:t>Shared UI Code</a:t>
              </a:r>
            </a:p>
          </p:txBody>
        </p:sp>
      </p:grpSp>
      <p:pic>
        <p:nvPicPr>
          <p:cNvPr id="21" name="Picture 2" descr="http://www.freeiconspng.com/uploads/ios-7-logo-png-14.png"/>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1534502" y="2218177"/>
            <a:ext cx="417639" cy="262896"/>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2"/>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146006" y="2143440"/>
            <a:ext cx="342836" cy="412369"/>
          </a:xfrm>
          <a:prstGeom prst="rect">
            <a:avLst/>
          </a:prstGeom>
        </p:spPr>
      </p:pic>
      <p:pic>
        <p:nvPicPr>
          <p:cNvPr id="24" name="Picture 23"/>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667563" y="2177388"/>
            <a:ext cx="344747" cy="344647"/>
          </a:xfrm>
          <a:prstGeom prst="rect">
            <a:avLst/>
          </a:prstGeom>
        </p:spPr>
      </p:pic>
    </p:spTree>
    <p:extLst>
      <p:ext uri="{BB962C8B-B14F-4D97-AF65-F5344CB8AC3E}">
        <p14:creationId xmlns:p14="http://schemas.microsoft.com/office/powerpoint/2010/main" val="1230184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xEl>
                                              <p:pRg st="1" end="1"/>
                                            </p:txEl>
                                          </p:spTgt>
                                        </p:tgtEl>
                                        <p:attrNameLst>
                                          <p:attrName>style.visibility</p:attrName>
                                        </p:attrNameLst>
                                      </p:cBhvr>
                                      <p:to>
                                        <p:strVal val="visible"/>
                                      </p:to>
                                    </p:set>
                                    <p:animEffect transition="in" filter="fade">
                                      <p:cBhvr>
                                        <p:cTn id="10" dur="500"/>
                                        <p:tgtEl>
                                          <p:spTgt spid="10">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animEffect transition="in" filter="fade">
                                      <p:cBhvr>
                                        <p:cTn id="15" dur="500"/>
                                        <p:tgtEl>
                                          <p:spTgt spid="10">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0">
                                            <p:txEl>
                                              <p:pRg st="3" end="3"/>
                                            </p:txEl>
                                          </p:spTgt>
                                        </p:tgtEl>
                                        <p:attrNameLst>
                                          <p:attrName>style.visibility</p:attrName>
                                        </p:attrNameLst>
                                      </p:cBhvr>
                                      <p:to>
                                        <p:strVal val="visible"/>
                                      </p:to>
                                    </p:set>
                                    <p:animEffect transition="in" filter="fade">
                                      <p:cBhvr>
                                        <p:cTn id="20" dur="500"/>
                                        <p:tgtEl>
                                          <p:spTgt spid="10">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0">
                                            <p:txEl>
                                              <p:pRg st="4" end="4"/>
                                            </p:txEl>
                                          </p:spTgt>
                                        </p:tgtEl>
                                        <p:attrNameLst>
                                          <p:attrName>style.visibility</p:attrName>
                                        </p:attrNameLst>
                                      </p:cBhvr>
                                      <p:to>
                                        <p:strVal val="visible"/>
                                      </p:to>
                                    </p:set>
                                    <p:animEffect transition="in" filter="fade">
                                      <p:cBhvr>
                                        <p:cTn id="25" dur="500"/>
                                        <p:tgtEl>
                                          <p:spTgt spid="10">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0">
                                            <p:txEl>
                                              <p:pRg st="5" end="5"/>
                                            </p:txEl>
                                          </p:spTgt>
                                        </p:tgtEl>
                                        <p:attrNameLst>
                                          <p:attrName>style.visibility</p:attrName>
                                        </p:attrNameLst>
                                      </p:cBhvr>
                                      <p:to>
                                        <p:strVal val="visible"/>
                                      </p:to>
                                    </p:set>
                                    <p:animEffect transition="in" filter="fade">
                                      <p:cBhvr>
                                        <p:cTn id="30" dur="500"/>
                                        <p:tgtEl>
                                          <p:spTgt spid="10">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0">
                                            <p:txEl>
                                              <p:pRg st="6" end="6"/>
                                            </p:txEl>
                                          </p:spTgt>
                                        </p:tgtEl>
                                        <p:attrNameLst>
                                          <p:attrName>style.visibility</p:attrName>
                                        </p:attrNameLst>
                                      </p:cBhvr>
                                      <p:to>
                                        <p:strVal val="visible"/>
                                      </p:to>
                                    </p:set>
                                    <p:animEffect transition="in" filter="fade">
                                      <p:cBhvr>
                                        <p:cTn id="35" dur="500"/>
                                        <p:tgtEl>
                                          <p:spTgt spid="10">
                                            <p:txEl>
                                              <p:pRg st="6" end="6"/>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0">
                                            <p:txEl>
                                              <p:pRg st="7" end="7"/>
                                            </p:txEl>
                                          </p:spTgt>
                                        </p:tgtEl>
                                        <p:attrNameLst>
                                          <p:attrName>style.visibility</p:attrName>
                                        </p:attrNameLst>
                                      </p:cBhvr>
                                      <p:to>
                                        <p:strVal val="visible"/>
                                      </p:to>
                                    </p:set>
                                    <p:animEffect transition="in" filter="fade">
                                      <p:cBhvr>
                                        <p:cTn id="40" dur="500"/>
                                        <p:tgtEl>
                                          <p:spTgt spid="10">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uiExpand="1" build="p"/>
    </p:bldLst>
  </p:timing>
</p:sld>
</file>

<file path=ppt/theme/theme1.xml><?xml version="1.0" encoding="utf-8"?>
<a:theme xmlns:a="http://schemas.openxmlformats.org/drawingml/2006/main" name="5-30629_Build_Template_WHI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7B5DF659-5422-4FE0-B774-F31BE53950C5}" vid="{E3F4DD5B-E91A-4E2E-A066-DD68F9821E3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47078</TotalTime>
  <Words>844</Words>
  <Application>Microsoft Office PowerPoint</Application>
  <PresentationFormat>Widescreen</PresentationFormat>
  <Paragraphs>168</Paragraphs>
  <Slides>22</Slides>
  <Notes>17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22</vt:i4>
      </vt:variant>
    </vt:vector>
  </HeadingPairs>
  <TitlesOfParts>
    <vt:vector size="30" baseType="lpstr">
      <vt:lpstr>Arial</vt:lpstr>
      <vt:lpstr>Calibri</vt:lpstr>
      <vt:lpstr>Consolas</vt:lpstr>
      <vt:lpstr>Courier New</vt:lpstr>
      <vt:lpstr>Segoe UI</vt:lpstr>
      <vt:lpstr>Segoe UI Light</vt:lpstr>
      <vt:lpstr>Wingdings</vt:lpstr>
      <vt:lpstr>5-30629_Build_Template_WHITE</vt:lpstr>
      <vt:lpstr>PowerPoint Presentation</vt:lpstr>
      <vt:lpstr>PowerPoint Presentation</vt:lpstr>
      <vt:lpstr>Agenda</vt:lpstr>
      <vt:lpstr>Xamarin Forms Rendering Model - Entry</vt:lpstr>
      <vt:lpstr>Xamarin.Forms Rendering Model </vt:lpstr>
      <vt:lpstr>PowerPoint Presentation</vt:lpstr>
      <vt:lpstr>Write Once, Run Anywhere</vt:lpstr>
      <vt:lpstr>Xamarin + Xamarin.Forms</vt:lpstr>
      <vt:lpstr>What’s included</vt:lpstr>
      <vt:lpstr>MVVM Patterns</vt:lpstr>
      <vt:lpstr>Let’s get to know about</vt:lpstr>
      <vt:lpstr>Prism – A framework for </vt:lpstr>
      <vt:lpstr>Prism – What it Provides, Includes &amp; Handles?</vt:lpstr>
      <vt:lpstr>Prism : Container specific packages </vt:lpstr>
      <vt:lpstr>Prism – Deep Linking</vt:lpstr>
      <vt:lpstr>Prism – EventToCommandBehavior</vt:lpstr>
      <vt:lpstr>Prism – EventToCommandBehavior</vt:lpstr>
      <vt:lpstr>Prism – What else it offers?</vt:lpstr>
      <vt:lpstr>Let's code an Application</vt:lpstr>
      <vt:lpstr>Demo – What to expect?</vt:lpstr>
      <vt:lpstr>Reference</vt:lpstr>
      <vt:lpstr>PowerPoint Presentation</vt:lpstr>
    </vt:vector>
  </TitlesOfParts>
  <Manager>Harikrishnan.N</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Xamarin Introduction</dc:title>
  <dc:subject>Introduction to Xamarin Android and Xamarin Forms</dc:subject>
  <dc:creator>Harikrishnan.N</dc:creator>
  <cp:keywords>Xamarin</cp:keywords>
  <dc:description>Introduction to XamarinForms and Prism. How to use prism in a Xamarin.Forms application.</dc:description>
  <cp:lastModifiedBy>Harikrishnan</cp:lastModifiedBy>
  <cp:revision>383</cp:revision>
  <dcterms:created xsi:type="dcterms:W3CDTF">2015-05-05T21:43:30Z</dcterms:created>
  <dcterms:modified xsi:type="dcterms:W3CDTF">2019-12-27T17:54:39Z</dcterms:modified>
  <cp:category>Training</cp:category>
  <cp:version>1</cp:version>
</cp:coreProperties>
</file>